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3" r:id="rId1"/>
  </p:sldMasterIdLst>
  <p:notesMasterIdLst>
    <p:notesMasterId r:id="rId43"/>
  </p:notesMasterIdLst>
  <p:sldIdLst>
    <p:sldId id="256" r:id="rId2"/>
    <p:sldId id="265" r:id="rId3"/>
    <p:sldId id="267" r:id="rId4"/>
    <p:sldId id="272" r:id="rId5"/>
    <p:sldId id="282" r:id="rId6"/>
    <p:sldId id="287" r:id="rId7"/>
    <p:sldId id="279" r:id="rId8"/>
    <p:sldId id="296" r:id="rId9"/>
    <p:sldId id="302" r:id="rId10"/>
    <p:sldId id="303" r:id="rId11"/>
    <p:sldId id="286" r:id="rId12"/>
    <p:sldId id="304" r:id="rId13"/>
    <p:sldId id="306" r:id="rId14"/>
    <p:sldId id="319" r:id="rId15"/>
    <p:sldId id="307" r:id="rId16"/>
    <p:sldId id="308" r:id="rId17"/>
    <p:sldId id="310" r:id="rId18"/>
    <p:sldId id="309" r:id="rId19"/>
    <p:sldId id="311" r:id="rId20"/>
    <p:sldId id="316" r:id="rId21"/>
    <p:sldId id="312" r:id="rId22"/>
    <p:sldId id="313" r:id="rId23"/>
    <p:sldId id="314" r:id="rId24"/>
    <p:sldId id="317" r:id="rId25"/>
    <p:sldId id="315" r:id="rId26"/>
    <p:sldId id="300" r:id="rId27"/>
    <p:sldId id="318" r:id="rId28"/>
    <p:sldId id="301" r:id="rId29"/>
    <p:sldId id="305" r:id="rId30"/>
    <p:sldId id="275" r:id="rId31"/>
    <p:sldId id="299" r:id="rId32"/>
    <p:sldId id="290" r:id="rId33"/>
    <p:sldId id="291" r:id="rId34"/>
    <p:sldId id="292" r:id="rId35"/>
    <p:sldId id="298" r:id="rId36"/>
    <p:sldId id="283" r:id="rId37"/>
    <p:sldId id="289" r:id="rId38"/>
    <p:sldId id="284" r:id="rId39"/>
    <p:sldId id="288" r:id="rId40"/>
    <p:sldId id="278" r:id="rId41"/>
    <p:sldId id="29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CFE2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p:restoredTop sz="94720"/>
  </p:normalViewPr>
  <p:slideViewPr>
    <p:cSldViewPr snapToGrid="0" snapToObjects="1">
      <p:cViewPr>
        <p:scale>
          <a:sx n="98" d="100"/>
          <a:sy n="98" d="100"/>
        </p:scale>
        <p:origin x="10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03AF5-B955-9646-A054-91B875D940AD}"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F2AB2-9C3F-3447-AA77-BE5E45A0B88F}" type="slidenum">
              <a:rPr lang="en-US" smtClean="0"/>
              <a:t>‹#›</a:t>
            </a:fld>
            <a:endParaRPr lang="en-US"/>
          </a:p>
        </p:txBody>
      </p:sp>
    </p:spTree>
    <p:extLst>
      <p:ext uri="{BB962C8B-B14F-4D97-AF65-F5344CB8AC3E}">
        <p14:creationId xmlns:p14="http://schemas.microsoft.com/office/powerpoint/2010/main" val="70870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type B’s, when looking at only the matched and pre lineages, the trends are about the same. The opposite lineages are in the middle so the leverage of the points aren’t as strong</a:t>
            </a:r>
          </a:p>
        </p:txBody>
      </p:sp>
      <p:sp>
        <p:nvSpPr>
          <p:cNvPr id="4" name="Slide Number Placeholder 3"/>
          <p:cNvSpPr>
            <a:spLocks noGrp="1"/>
          </p:cNvSpPr>
          <p:nvPr>
            <p:ph type="sldNum" sz="quarter" idx="5"/>
          </p:nvPr>
        </p:nvSpPr>
        <p:spPr/>
        <p:txBody>
          <a:bodyPr/>
          <a:lstStyle/>
          <a:p>
            <a:fld id="{065F2AB2-9C3F-3447-AA77-BE5E45A0B88F}" type="slidenum">
              <a:rPr lang="en-US" smtClean="0"/>
              <a:t>19</a:t>
            </a:fld>
            <a:endParaRPr lang="en-US"/>
          </a:p>
        </p:txBody>
      </p:sp>
    </p:spTree>
    <p:extLst>
      <p:ext uri="{BB962C8B-B14F-4D97-AF65-F5344CB8AC3E}">
        <p14:creationId xmlns:p14="http://schemas.microsoft.com/office/powerpoint/2010/main" val="39586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take into account individual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 in areas under the linear regressions</a:t>
            </a:r>
          </a:p>
          <a:p>
            <a:endParaRPr lang="en-US" dirty="0"/>
          </a:p>
        </p:txBody>
      </p:sp>
      <p:sp>
        <p:nvSpPr>
          <p:cNvPr id="4" name="Slide Number Placeholder 3"/>
          <p:cNvSpPr>
            <a:spLocks noGrp="1"/>
          </p:cNvSpPr>
          <p:nvPr>
            <p:ph type="sldNum" sz="quarter" idx="5"/>
          </p:nvPr>
        </p:nvSpPr>
        <p:spPr/>
        <p:txBody>
          <a:bodyPr/>
          <a:lstStyle/>
          <a:p>
            <a:fld id="{065F2AB2-9C3F-3447-AA77-BE5E45A0B88F}" type="slidenum">
              <a:rPr lang="en-US" smtClean="0"/>
              <a:t>21</a:t>
            </a:fld>
            <a:endParaRPr lang="en-US"/>
          </a:p>
        </p:txBody>
      </p:sp>
    </p:spTree>
    <p:extLst>
      <p:ext uri="{BB962C8B-B14F-4D97-AF65-F5344CB8AC3E}">
        <p14:creationId xmlns:p14="http://schemas.microsoft.com/office/powerpoint/2010/main" val="63332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Titer increases are similar to the pre-post calculations</a:t>
            </a:r>
          </a:p>
        </p:txBody>
      </p:sp>
      <p:sp>
        <p:nvSpPr>
          <p:cNvPr id="4" name="Slide Number Placeholder 3"/>
          <p:cNvSpPr>
            <a:spLocks noGrp="1"/>
          </p:cNvSpPr>
          <p:nvPr>
            <p:ph type="sldNum" sz="quarter" idx="5"/>
          </p:nvPr>
        </p:nvSpPr>
        <p:spPr/>
        <p:txBody>
          <a:bodyPr/>
          <a:lstStyle/>
          <a:p>
            <a:fld id="{065F2AB2-9C3F-3447-AA77-BE5E45A0B88F}" type="slidenum">
              <a:rPr lang="en-US" smtClean="0"/>
              <a:t>22</a:t>
            </a:fld>
            <a:endParaRPr lang="en-US"/>
          </a:p>
        </p:txBody>
      </p:sp>
    </p:spTree>
    <p:extLst>
      <p:ext uri="{BB962C8B-B14F-4D97-AF65-F5344CB8AC3E}">
        <p14:creationId xmlns:p14="http://schemas.microsoft.com/office/powerpoint/2010/main" val="329874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5F2AB2-9C3F-3447-AA77-BE5E45A0B88F}" type="slidenum">
              <a:rPr lang="en-US" smtClean="0"/>
              <a:t>36</a:t>
            </a:fld>
            <a:endParaRPr lang="en-US"/>
          </a:p>
        </p:txBody>
      </p:sp>
    </p:spTree>
    <p:extLst>
      <p:ext uri="{BB962C8B-B14F-4D97-AF65-F5344CB8AC3E}">
        <p14:creationId xmlns:p14="http://schemas.microsoft.com/office/powerpoint/2010/main" val="186829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1234500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42372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455BD6F-D53F-2C49-B42D-6A0C9C53E21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8890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99348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455BD6F-D53F-2C49-B42D-6A0C9C53E21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8611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3199435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3995504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3587627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126778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9F92D4-3D4B-F64B-A983-DD02CDCF16E0}"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2808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297133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9F92D4-3D4B-F64B-A983-DD02CDCF16E0}" type="datetimeFigureOut">
              <a:rPr lang="en-US" smtClean="0"/>
              <a:t>8/26/2023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298607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9F92D4-3D4B-F64B-A983-DD02CDCF16E0}"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411422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F92D4-3D4B-F64B-A983-DD02CDCF16E0}" type="datetimeFigureOut">
              <a:rPr lang="en-US" smtClean="0"/>
              <a:t>8/26/2023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3813658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129926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9F92D4-3D4B-F64B-A983-DD02CDCF16E0}"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455BD6F-D53F-2C49-B42D-6A0C9C53E21C}" type="slidenum">
              <a:rPr lang="en-US" smtClean="0"/>
              <a:t>‹#›</a:t>
            </a:fld>
            <a:endParaRPr lang="en-US"/>
          </a:p>
        </p:txBody>
      </p:sp>
    </p:spTree>
    <p:extLst>
      <p:ext uri="{BB962C8B-B14F-4D97-AF65-F5344CB8AC3E}">
        <p14:creationId xmlns:p14="http://schemas.microsoft.com/office/powerpoint/2010/main" val="3801412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29F92D4-3D4B-F64B-A983-DD02CDCF16E0}" type="datetimeFigureOut">
              <a:rPr lang="en-US" smtClean="0"/>
              <a:t>8/26/2023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455BD6F-D53F-2C49-B42D-6A0C9C53E21C}" type="slidenum">
              <a:rPr lang="en-US" smtClean="0"/>
              <a:t>‹#›</a:t>
            </a:fld>
            <a:endParaRPr lang="en-US"/>
          </a:p>
        </p:txBody>
      </p:sp>
    </p:spTree>
    <p:extLst>
      <p:ext uri="{BB962C8B-B14F-4D97-AF65-F5344CB8AC3E}">
        <p14:creationId xmlns:p14="http://schemas.microsoft.com/office/powerpoint/2010/main" val="343054003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93/infdis/jiv367" TargetMode="External"/><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journals.plos.org/plosbiology/article?id=10.1371/journal.pbio.2004974" TargetMode="External"/><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26/scitranslmed.abd3601" TargetMode="External"/><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B04C4B-AC68-4DAC-B6E9-4BA106EEA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B8F510-7BD8-444A-82C8-5DA7E5E2A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rgbClr val="323789">
              <a:alpha val="9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A83A5B-0E70-C74A-9025-91949FFC15EB}"/>
              </a:ext>
            </a:extLst>
          </p:cNvPr>
          <p:cNvSpPr>
            <a:spLocks noGrp="1"/>
          </p:cNvSpPr>
          <p:nvPr>
            <p:ph type="ctrTitle"/>
          </p:nvPr>
        </p:nvSpPr>
        <p:spPr>
          <a:xfrm>
            <a:off x="540279" y="967417"/>
            <a:ext cx="5280460" cy="3943250"/>
          </a:xfrm>
        </p:spPr>
        <p:txBody>
          <a:bodyPr>
            <a:normAutofit/>
          </a:bodyPr>
          <a:lstStyle/>
          <a:p>
            <a:r>
              <a:rPr lang="en-US" sz="4000">
                <a:solidFill>
                  <a:srgbClr val="FEFFFF"/>
                </a:solidFill>
              </a:rPr>
              <a:t>Quantifying the Breadth of Vaccine Responses</a:t>
            </a:r>
          </a:p>
        </p:txBody>
      </p:sp>
      <p:pic>
        <p:nvPicPr>
          <p:cNvPr id="5" name="Picture 4" descr="Pharmaceutical research lab">
            <a:extLst>
              <a:ext uri="{FF2B5EF4-FFF2-40B4-BE49-F238E27FC236}">
                <a16:creationId xmlns:a16="http://schemas.microsoft.com/office/drawing/2014/main" id="{472D70EA-EF81-4FAE-87C6-1E505546A450}"/>
              </a:ext>
            </a:extLst>
          </p:cNvPr>
          <p:cNvPicPr>
            <a:picLocks noChangeAspect="1"/>
          </p:cNvPicPr>
          <p:nvPr/>
        </p:nvPicPr>
        <p:blipFill rotWithShape="1">
          <a:blip r:embed="rId2"/>
          <a:srcRect l="21912" r="11588"/>
          <a:stretch/>
        </p:blipFill>
        <p:spPr>
          <a:xfrm>
            <a:off x="6111242" y="10"/>
            <a:ext cx="6080758" cy="6857990"/>
          </a:xfrm>
          <a:prstGeom prst="rect">
            <a:avLst/>
          </a:prstGeom>
        </p:spPr>
      </p:pic>
      <p:sp>
        <p:nvSpPr>
          <p:cNvPr id="13" name="Freeform 27">
            <a:extLst>
              <a:ext uri="{FF2B5EF4-FFF2-40B4-BE49-F238E27FC236}">
                <a16:creationId xmlns:a16="http://schemas.microsoft.com/office/drawing/2014/main" id="{760B9607-D73D-493B-848E-23B932717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Subtitle 2">
            <a:extLst>
              <a:ext uri="{FF2B5EF4-FFF2-40B4-BE49-F238E27FC236}">
                <a16:creationId xmlns:a16="http://schemas.microsoft.com/office/drawing/2014/main" id="{3455D576-BF4A-304E-AA4C-24D3D8FEA99A}"/>
              </a:ext>
            </a:extLst>
          </p:cNvPr>
          <p:cNvSpPr>
            <a:spLocks noGrp="1"/>
          </p:cNvSpPr>
          <p:nvPr>
            <p:ph type="subTitle" idx="1"/>
          </p:nvPr>
        </p:nvSpPr>
        <p:spPr>
          <a:xfrm>
            <a:off x="540279" y="5189400"/>
            <a:ext cx="5280460" cy="544260"/>
          </a:xfrm>
        </p:spPr>
        <p:txBody>
          <a:bodyPr anchor="ctr">
            <a:normAutofit/>
          </a:bodyPr>
          <a:lstStyle/>
          <a:p>
            <a:pPr>
              <a:lnSpc>
                <a:spcPct val="90000"/>
              </a:lnSpc>
            </a:pPr>
            <a:r>
              <a:rPr lang="en-US" sz="1100" dirty="0">
                <a:solidFill>
                  <a:srgbClr val="FEFFFF"/>
                </a:solidFill>
              </a:rPr>
              <a:t>Amanda Skarlupka</a:t>
            </a:r>
          </a:p>
          <a:p>
            <a:pPr>
              <a:lnSpc>
                <a:spcPct val="90000"/>
              </a:lnSpc>
            </a:pPr>
            <a:r>
              <a:rPr lang="en-US" sz="1100" dirty="0">
                <a:solidFill>
                  <a:srgbClr val="FEFFFF"/>
                </a:solidFill>
              </a:rPr>
              <a:t>2/8/2022</a:t>
            </a:r>
          </a:p>
        </p:txBody>
      </p:sp>
    </p:spTree>
    <p:extLst>
      <p:ext uri="{BB962C8B-B14F-4D97-AF65-F5344CB8AC3E}">
        <p14:creationId xmlns:p14="http://schemas.microsoft.com/office/powerpoint/2010/main" val="1496061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69DB-4C3A-0844-842B-2A2783C36434}"/>
              </a:ext>
            </a:extLst>
          </p:cNvPr>
          <p:cNvSpPr>
            <a:spLocks noGrp="1"/>
          </p:cNvSpPr>
          <p:nvPr>
            <p:ph type="title"/>
          </p:nvPr>
        </p:nvSpPr>
        <p:spPr/>
        <p:txBody>
          <a:bodyPr/>
          <a:lstStyle/>
          <a:p>
            <a:r>
              <a:rPr lang="en-US" dirty="0"/>
              <a:t>Genetic Differences</a:t>
            </a:r>
          </a:p>
        </p:txBody>
      </p:sp>
      <p:sp>
        <p:nvSpPr>
          <p:cNvPr id="6" name="Content Placeholder 5">
            <a:extLst>
              <a:ext uri="{FF2B5EF4-FFF2-40B4-BE49-F238E27FC236}">
                <a16:creationId xmlns:a16="http://schemas.microsoft.com/office/drawing/2014/main" id="{DC4C0811-D135-6D4B-BD6D-E671203A0C40}"/>
              </a:ext>
            </a:extLst>
          </p:cNvPr>
          <p:cNvSpPr>
            <a:spLocks noGrp="1"/>
          </p:cNvSpPr>
          <p:nvPr>
            <p:ph sz="half" idx="2"/>
          </p:nvPr>
        </p:nvSpPr>
        <p:spPr>
          <a:xfrm>
            <a:off x="6096000" y="2278966"/>
            <a:ext cx="5181600" cy="3625854"/>
          </a:xfrm>
        </p:spPr>
        <p:txBody>
          <a:bodyPr>
            <a:normAutofit fontScale="92500" lnSpcReduction="20000"/>
          </a:bodyPr>
          <a:lstStyle/>
          <a:p>
            <a:r>
              <a:rPr lang="en-US" dirty="0"/>
              <a:t>Distance value incorporates genetic information</a:t>
            </a:r>
          </a:p>
          <a:p>
            <a:r>
              <a:rPr lang="en-US" dirty="0"/>
              <a:t>P-Epitope includes information specifically related to the antigenic sites of the protein, not the full protein sequence</a:t>
            </a:r>
          </a:p>
          <a:p>
            <a:pPr lvl="1"/>
            <a:r>
              <a:rPr lang="en-US" dirty="0"/>
              <a:t>~5 antigenic sites</a:t>
            </a:r>
          </a:p>
          <a:p>
            <a:pPr lvl="1"/>
            <a:r>
              <a:rPr lang="en-US" dirty="0"/>
              <a:t>Determine the proportion of differences in each site (p-epitope)</a:t>
            </a:r>
          </a:p>
          <a:p>
            <a:pPr lvl="1"/>
            <a:r>
              <a:rPr lang="en-US" dirty="0"/>
              <a:t>Max proportion = p-dominant epitope value</a:t>
            </a:r>
          </a:p>
          <a:p>
            <a:r>
              <a:rPr lang="en-US" dirty="0"/>
              <a:t>Genetic clusters do not always match antigenic clusters</a:t>
            </a:r>
          </a:p>
          <a:p>
            <a:pPr lvl="1"/>
            <a:r>
              <a:rPr lang="en-US" dirty="0"/>
              <a:t>1 Amino acid residue mutation can shift the antigenic recognition</a:t>
            </a:r>
          </a:p>
        </p:txBody>
      </p:sp>
      <p:pic>
        <p:nvPicPr>
          <p:cNvPr id="2050" name="Picture 2">
            <a:extLst>
              <a:ext uri="{FF2B5EF4-FFF2-40B4-BE49-F238E27FC236}">
                <a16:creationId xmlns:a16="http://schemas.microsoft.com/office/drawing/2014/main" id="{A8099E61-CF24-A041-B0B4-8454CDB4E3D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07845" y="1573378"/>
            <a:ext cx="2700997" cy="2796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able&#10;&#10;Description automatically generated with medium confidence">
            <a:extLst>
              <a:ext uri="{FF2B5EF4-FFF2-40B4-BE49-F238E27FC236}">
                <a16:creationId xmlns:a16="http://schemas.microsoft.com/office/drawing/2014/main" id="{DEEDAB18-8946-0F43-877A-1F4D6476CD13}"/>
              </a:ext>
            </a:extLst>
          </p:cNvPr>
          <p:cNvPicPr>
            <a:picLocks noChangeAspect="1"/>
          </p:cNvPicPr>
          <p:nvPr/>
        </p:nvPicPr>
        <p:blipFill>
          <a:blip r:embed="rId3"/>
          <a:stretch>
            <a:fillRect/>
          </a:stretch>
        </p:blipFill>
        <p:spPr>
          <a:xfrm>
            <a:off x="3292097" y="2400803"/>
            <a:ext cx="2620647" cy="937592"/>
          </a:xfrm>
          <a:prstGeom prst="rect">
            <a:avLst/>
          </a:prstGeom>
        </p:spPr>
      </p:pic>
      <p:pic>
        <p:nvPicPr>
          <p:cNvPr id="10" name="Picture 9" descr="Text&#10;&#10;Description automatically generated">
            <a:extLst>
              <a:ext uri="{FF2B5EF4-FFF2-40B4-BE49-F238E27FC236}">
                <a16:creationId xmlns:a16="http://schemas.microsoft.com/office/drawing/2014/main" id="{961F9925-9B82-B847-B63D-3A9FB877754B}"/>
              </a:ext>
            </a:extLst>
          </p:cNvPr>
          <p:cNvPicPr>
            <a:picLocks noChangeAspect="1"/>
          </p:cNvPicPr>
          <p:nvPr/>
        </p:nvPicPr>
        <p:blipFill>
          <a:blip r:embed="rId4"/>
          <a:stretch>
            <a:fillRect/>
          </a:stretch>
        </p:blipFill>
        <p:spPr>
          <a:xfrm>
            <a:off x="413630" y="4657448"/>
            <a:ext cx="5390423" cy="2101736"/>
          </a:xfrm>
          <a:prstGeom prst="rect">
            <a:avLst/>
          </a:prstGeom>
        </p:spPr>
      </p:pic>
    </p:spTree>
    <p:extLst>
      <p:ext uri="{BB962C8B-B14F-4D97-AF65-F5344CB8AC3E}">
        <p14:creationId xmlns:p14="http://schemas.microsoft.com/office/powerpoint/2010/main" val="82829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E2384-9FEC-A048-A113-87947A7D2901}"/>
              </a:ext>
            </a:extLst>
          </p:cNvPr>
          <p:cNvSpPr>
            <a:spLocks noGrp="1"/>
          </p:cNvSpPr>
          <p:nvPr>
            <p:ph type="title"/>
          </p:nvPr>
        </p:nvSpPr>
        <p:spPr>
          <a:xfrm>
            <a:off x="2565938" y="379686"/>
            <a:ext cx="8911687" cy="1280890"/>
          </a:xfrm>
        </p:spPr>
        <p:txBody>
          <a:bodyPr/>
          <a:lstStyle/>
          <a:p>
            <a:r>
              <a:rPr lang="en-US" dirty="0"/>
              <a:t>Antigenic Cartography</a:t>
            </a:r>
          </a:p>
        </p:txBody>
      </p:sp>
      <p:pic>
        <p:nvPicPr>
          <p:cNvPr id="6" name="Content Placeholder 5">
            <a:extLst>
              <a:ext uri="{FF2B5EF4-FFF2-40B4-BE49-F238E27FC236}">
                <a16:creationId xmlns:a16="http://schemas.microsoft.com/office/drawing/2014/main" id="{A9FF8B03-116A-7D48-B93E-017C19153419}"/>
              </a:ext>
            </a:extLst>
          </p:cNvPr>
          <p:cNvPicPr>
            <a:picLocks noGrp="1" noChangeAspect="1"/>
          </p:cNvPicPr>
          <p:nvPr>
            <p:ph sz="half" idx="1"/>
          </p:nvPr>
        </p:nvPicPr>
        <p:blipFill>
          <a:blip r:embed="rId2"/>
          <a:stretch>
            <a:fillRect/>
          </a:stretch>
        </p:blipFill>
        <p:spPr>
          <a:xfrm>
            <a:off x="714375" y="3488699"/>
            <a:ext cx="6761470" cy="2563723"/>
          </a:xfrm>
        </p:spPr>
      </p:pic>
      <p:sp>
        <p:nvSpPr>
          <p:cNvPr id="21" name="TextBox 20">
            <a:extLst>
              <a:ext uri="{FF2B5EF4-FFF2-40B4-BE49-F238E27FC236}">
                <a16:creationId xmlns:a16="http://schemas.microsoft.com/office/drawing/2014/main" id="{522D5181-29ED-AA45-A0CB-4D7089D3AA5A}"/>
              </a:ext>
            </a:extLst>
          </p:cNvPr>
          <p:cNvSpPr txBox="1"/>
          <p:nvPr/>
        </p:nvSpPr>
        <p:spPr>
          <a:xfrm>
            <a:off x="714375" y="1585298"/>
            <a:ext cx="69310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From the experimental antibody data (HAI titers) create a matrix of [sera x virus] </a:t>
            </a:r>
          </a:p>
          <a:p>
            <a:pPr marL="285750" indent="-285750">
              <a:buFont typeface="Arial" panose="020B0604020202020204" pitchFamily="34" charset="0"/>
              <a:buChar char="•"/>
            </a:pPr>
            <a:r>
              <a:rPr lang="en-US" dirty="0"/>
              <a:t>Grid lines are Antigenic distance units</a:t>
            </a:r>
          </a:p>
          <a:p>
            <a:pPr marL="742950" lvl="1" indent="-285750">
              <a:buFont typeface="Arial" panose="020B0604020202020204" pitchFamily="34" charset="0"/>
              <a:buChar char="•"/>
            </a:pPr>
            <a:r>
              <a:rPr lang="en-US" dirty="0"/>
              <a:t>1 unit = 1 2-fold change in HAI titer</a:t>
            </a:r>
          </a:p>
          <a:p>
            <a:pPr marL="285750" indent="-285750">
              <a:buFont typeface="Arial" panose="020B0604020202020204" pitchFamily="34" charset="0"/>
              <a:buChar char="•"/>
            </a:pPr>
            <a:r>
              <a:rPr lang="en-US" b="1" dirty="0"/>
              <a:t>Distances between viruses used as a measurement</a:t>
            </a:r>
          </a:p>
          <a:p>
            <a:endParaRPr lang="en-US" dirty="0"/>
          </a:p>
        </p:txBody>
      </p:sp>
      <p:sp>
        <p:nvSpPr>
          <p:cNvPr id="13" name="TextBox 12">
            <a:extLst>
              <a:ext uri="{FF2B5EF4-FFF2-40B4-BE49-F238E27FC236}">
                <a16:creationId xmlns:a16="http://schemas.microsoft.com/office/drawing/2014/main" id="{51BE497D-AA45-3F42-953C-AC5B9303D282}"/>
              </a:ext>
            </a:extLst>
          </p:cNvPr>
          <p:cNvSpPr txBox="1"/>
          <p:nvPr/>
        </p:nvSpPr>
        <p:spPr>
          <a:xfrm>
            <a:off x="1928299" y="6149348"/>
            <a:ext cx="2938668" cy="246221"/>
          </a:xfrm>
          <a:prstGeom prst="rect">
            <a:avLst/>
          </a:prstGeom>
          <a:noFill/>
        </p:spPr>
        <p:txBody>
          <a:bodyPr wrap="square" rtlCol="0">
            <a:spAutoFit/>
          </a:bodyPr>
          <a:lstStyle/>
          <a:p>
            <a:r>
              <a:rPr lang="en-US" sz="1000" dirty="0"/>
              <a:t>Created with </a:t>
            </a:r>
            <a:r>
              <a:rPr lang="en-US" sz="1000" dirty="0" err="1"/>
              <a:t>BioRender.com</a:t>
            </a:r>
            <a:endParaRPr lang="en-US" sz="1000" dirty="0"/>
          </a:p>
        </p:txBody>
      </p:sp>
      <p:pic>
        <p:nvPicPr>
          <p:cNvPr id="10" name="Picture 2" descr="Route Matrix API | Distance matrix between multiple points | Geoapify">
            <a:extLst>
              <a:ext uri="{FF2B5EF4-FFF2-40B4-BE49-F238E27FC236}">
                <a16:creationId xmlns:a16="http://schemas.microsoft.com/office/drawing/2014/main" id="{31C41CFC-8CFB-2F49-B977-D86C9813E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62" y="1385888"/>
            <a:ext cx="7232478" cy="5209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8DA7C-C4EB-FE43-AAA0-18A7311BE3C4}"/>
                  </a:ext>
                </a:extLst>
              </p:cNvPr>
              <p:cNvSpPr>
                <a:spLocks noGrp="1"/>
              </p:cNvSpPr>
              <p:nvPr>
                <p:ph sz="half" idx="2"/>
              </p:nvPr>
            </p:nvSpPr>
            <p:spPr>
              <a:xfrm>
                <a:off x="7878136" y="1385888"/>
                <a:ext cx="4313864" cy="5209990"/>
              </a:xfrm>
            </p:spPr>
            <p:txBody>
              <a:bodyPr>
                <a:normAutofit/>
              </a:bodyPr>
              <a:lstStyle/>
              <a:p>
                <a:r>
                  <a:rPr lang="en-US" dirty="0"/>
                  <a:t>Metric Multidimensional Scaling</a:t>
                </a:r>
              </a:p>
              <a:p>
                <a:pPr lvl="1"/>
                <a:r>
                  <a:rPr lang="en-US" dirty="0"/>
                  <a:t>Matrix distance is linearly related to map distance</a:t>
                </a:r>
              </a:p>
              <a:p>
                <a:r>
                  <a:rPr lang="en-US" dirty="0"/>
                  <a:t>Position the locations based on minimizing the stress cost function (residual sum of squares)</a:t>
                </a:r>
              </a:p>
              <a:p>
                <a:pPr lvl="1"/>
                <a:r>
                  <a:rPr lang="en-US" dirty="0"/>
                  <a:t>Point Stress:</a:t>
                </a:r>
              </a:p>
              <a:p>
                <a:pPr lvl="2"/>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𝐷𝑖𝑠𝑡𝑎𝑛𝑐𝑒</m:t>
                            </m:r>
                          </m:e>
                          <m:sub>
                            <m:r>
                              <a:rPr lang="en-US" i="1">
                                <a:latin typeface="Cambria Math" panose="02040503050406030204" pitchFamily="18" charset="0"/>
                              </a:rPr>
                              <m:t>𝑇𝑎𝑏𝑙𝑒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𝐷𝑖𝑠𝑡𝑎𝑛𝑐𝑒</m:t>
                            </m:r>
                          </m:e>
                          <m:sub>
                            <m:r>
                              <a:rPr lang="en-US" i="1">
                                <a:latin typeface="Cambria Math" panose="02040503050406030204" pitchFamily="18" charset="0"/>
                              </a:rPr>
                              <m:t>𝑀𝑎𝑝</m:t>
                            </m:r>
                          </m:sub>
                        </m:sSub>
                        <m:r>
                          <a:rPr lang="en-US" i="1">
                            <a:latin typeface="Cambria Math" panose="02040503050406030204" pitchFamily="18" charset="0"/>
                          </a:rPr>
                          <m:t>)</m:t>
                        </m:r>
                        <m:r>
                          <m:rPr>
                            <m:nor/>
                          </m:rPr>
                          <a:rPr lang="en-US" dirty="0"/>
                          <m:t> </m:t>
                        </m:r>
                      </m:e>
                      <m:sup>
                        <m:r>
                          <a:rPr lang="en-US" b="0" i="1" smtClean="0">
                            <a:latin typeface="Cambria Math" panose="02040503050406030204" pitchFamily="18" charset="0"/>
                          </a:rPr>
                          <m:t>2</m:t>
                        </m:r>
                      </m:sup>
                    </m:sSup>
                  </m:oMath>
                </a14:m>
                <a:endParaRPr lang="en-US" dirty="0"/>
              </a:p>
              <a:p>
                <a:r>
                  <a:rPr lang="en-US" dirty="0"/>
                  <a:t>With enough points can estimate the distance to others that are lacking data </a:t>
                </a:r>
              </a:p>
              <a:p>
                <a:pPr lvl="1"/>
                <a:r>
                  <a:rPr lang="en-US" dirty="0"/>
                  <a:t>Red 1 to Red 2</a:t>
                </a:r>
              </a:p>
            </p:txBody>
          </p:sp>
        </mc:Choice>
        <mc:Fallback xmlns="">
          <p:sp>
            <p:nvSpPr>
              <p:cNvPr id="3" name="Content Placeholder 2">
                <a:extLst>
                  <a:ext uri="{FF2B5EF4-FFF2-40B4-BE49-F238E27FC236}">
                    <a16:creationId xmlns:a16="http://schemas.microsoft.com/office/drawing/2014/main" id="{FB48DA7C-C4EB-FE43-AAA0-18A7311BE3C4}"/>
                  </a:ext>
                </a:extLst>
              </p:cNvPr>
              <p:cNvSpPr>
                <a:spLocks noGrp="1" noRot="1" noChangeAspect="1" noMove="1" noResize="1" noEditPoints="1" noAdjustHandles="1" noChangeArrowheads="1" noChangeShapeType="1" noTextEdit="1"/>
              </p:cNvSpPr>
              <p:nvPr>
                <p:ph sz="half" idx="2"/>
              </p:nvPr>
            </p:nvSpPr>
            <p:spPr>
              <a:xfrm>
                <a:off x="7878136" y="1385888"/>
                <a:ext cx="4313864" cy="5209990"/>
              </a:xfrm>
              <a:blipFill>
                <a:blip r:embed="rId4"/>
                <a:stretch>
                  <a:fillRect l="-880" t="-243" r="-29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D4E5CC3A-A980-734C-B1DB-F81A4EF5DDAC}"/>
              </a:ext>
            </a:extLst>
          </p:cNvPr>
          <p:cNvCxnSpPr>
            <a:cxnSpLocks/>
          </p:cNvCxnSpPr>
          <p:nvPr/>
        </p:nvCxnSpPr>
        <p:spPr>
          <a:xfrm>
            <a:off x="2197100" y="1790700"/>
            <a:ext cx="609746" cy="15489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B4737D-6B71-5B4E-8609-7B0E6E81F0D0}"/>
              </a:ext>
            </a:extLst>
          </p:cNvPr>
          <p:cNvSpPr txBox="1"/>
          <p:nvPr/>
        </p:nvSpPr>
        <p:spPr>
          <a:xfrm>
            <a:off x="1167651" y="2093129"/>
            <a:ext cx="1029449" cy="369332"/>
          </a:xfrm>
          <a:prstGeom prst="rect">
            <a:avLst/>
          </a:prstGeom>
          <a:solidFill>
            <a:schemeClr val="bg1"/>
          </a:solidFill>
          <a:ln w="38100">
            <a:solidFill>
              <a:schemeClr val="accent1"/>
            </a:solidFill>
          </a:ln>
        </p:spPr>
        <p:txBody>
          <a:bodyPr wrap="none" rtlCol="0">
            <a:spAutoFit/>
          </a:bodyPr>
          <a:lstStyle/>
          <a:p>
            <a:r>
              <a:rPr lang="en-US" dirty="0"/>
              <a:t>30.7 km</a:t>
            </a:r>
          </a:p>
        </p:txBody>
      </p:sp>
      <p:cxnSp>
        <p:nvCxnSpPr>
          <p:cNvPr id="14" name="Straight Connector 13">
            <a:extLst>
              <a:ext uri="{FF2B5EF4-FFF2-40B4-BE49-F238E27FC236}">
                <a16:creationId xmlns:a16="http://schemas.microsoft.com/office/drawing/2014/main" id="{7FE120DF-5AC1-CE47-9FB1-142357CDB6C0}"/>
              </a:ext>
            </a:extLst>
          </p:cNvPr>
          <p:cNvCxnSpPr>
            <a:cxnSpLocks/>
          </p:cNvCxnSpPr>
          <p:nvPr/>
        </p:nvCxnSpPr>
        <p:spPr>
          <a:xfrm flipH="1" flipV="1">
            <a:off x="2197100" y="2462461"/>
            <a:ext cx="342900" cy="1772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A3BB0C-C70C-EC45-AA2D-1F555A06427B}"/>
              </a:ext>
            </a:extLst>
          </p:cNvPr>
          <p:cNvCxnSpPr/>
          <p:nvPr/>
        </p:nvCxnSpPr>
        <p:spPr>
          <a:xfrm>
            <a:off x="2197100" y="1790700"/>
            <a:ext cx="930148" cy="1143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57BEEB-3173-B349-B2FE-5F0BBDFFC6F0}"/>
              </a:ext>
            </a:extLst>
          </p:cNvPr>
          <p:cNvSpPr txBox="1"/>
          <p:nvPr/>
        </p:nvSpPr>
        <p:spPr>
          <a:xfrm>
            <a:off x="2441448" y="1219369"/>
            <a:ext cx="976549" cy="369332"/>
          </a:xfrm>
          <a:prstGeom prst="rect">
            <a:avLst/>
          </a:prstGeom>
          <a:solidFill>
            <a:schemeClr val="bg1"/>
          </a:solidFill>
          <a:ln w="38100">
            <a:solidFill>
              <a:schemeClr val="accent5">
                <a:lumMod val="75000"/>
              </a:schemeClr>
            </a:solidFill>
          </a:ln>
        </p:spPr>
        <p:txBody>
          <a:bodyPr wrap="none" rtlCol="0">
            <a:spAutoFit/>
          </a:bodyPr>
          <a:lstStyle/>
          <a:p>
            <a:r>
              <a:rPr lang="en-US" dirty="0"/>
              <a:t>~10 km</a:t>
            </a:r>
          </a:p>
        </p:txBody>
      </p:sp>
      <p:cxnSp>
        <p:nvCxnSpPr>
          <p:cNvPr id="25" name="Straight Connector 24">
            <a:extLst>
              <a:ext uri="{FF2B5EF4-FFF2-40B4-BE49-F238E27FC236}">
                <a16:creationId xmlns:a16="http://schemas.microsoft.com/office/drawing/2014/main" id="{70266AEA-23AE-F646-9BA1-BCB040E8FE5F}"/>
              </a:ext>
            </a:extLst>
          </p:cNvPr>
          <p:cNvCxnSpPr>
            <a:cxnSpLocks/>
          </p:cNvCxnSpPr>
          <p:nvPr/>
        </p:nvCxnSpPr>
        <p:spPr>
          <a:xfrm>
            <a:off x="2441448" y="1579653"/>
            <a:ext cx="220726" cy="268197"/>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252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E2384-9FEC-A048-A113-87947A7D2901}"/>
              </a:ext>
            </a:extLst>
          </p:cNvPr>
          <p:cNvSpPr>
            <a:spLocks noGrp="1"/>
          </p:cNvSpPr>
          <p:nvPr>
            <p:ph type="title"/>
          </p:nvPr>
        </p:nvSpPr>
        <p:spPr/>
        <p:txBody>
          <a:bodyPr/>
          <a:lstStyle/>
          <a:p>
            <a:r>
              <a:rPr lang="en-US" dirty="0"/>
              <a:t>Antigenic Cartography</a:t>
            </a:r>
          </a:p>
        </p:txBody>
      </p:sp>
      <p:pic>
        <p:nvPicPr>
          <p:cNvPr id="6" name="Content Placeholder 5">
            <a:extLst>
              <a:ext uri="{FF2B5EF4-FFF2-40B4-BE49-F238E27FC236}">
                <a16:creationId xmlns:a16="http://schemas.microsoft.com/office/drawing/2014/main" id="{A9FF8B03-116A-7D48-B93E-017C19153419}"/>
              </a:ext>
            </a:extLst>
          </p:cNvPr>
          <p:cNvPicPr>
            <a:picLocks noGrp="1" noChangeAspect="1"/>
          </p:cNvPicPr>
          <p:nvPr>
            <p:ph sz="half" idx="1"/>
          </p:nvPr>
        </p:nvPicPr>
        <p:blipFill>
          <a:blip r:embed="rId2"/>
          <a:stretch>
            <a:fillRect/>
          </a:stretch>
        </p:blipFill>
        <p:spPr>
          <a:xfrm>
            <a:off x="714375" y="3754924"/>
            <a:ext cx="6761470" cy="2563723"/>
          </a:xfrm>
        </p:spPr>
      </p:pic>
      <p:pic>
        <p:nvPicPr>
          <p:cNvPr id="7" name="Content Placeholder 3">
            <a:extLst>
              <a:ext uri="{FF2B5EF4-FFF2-40B4-BE49-F238E27FC236}">
                <a16:creationId xmlns:a16="http://schemas.microsoft.com/office/drawing/2014/main" id="{A28290D3-BB39-3F45-B160-27160D4BAF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57883" y="757164"/>
            <a:ext cx="2286747" cy="5029274"/>
          </a:xfrm>
          <a:prstGeom prst="rect">
            <a:avLst/>
          </a:prstGeom>
          <a:solidFill>
            <a:schemeClr val="bg1"/>
          </a:solidFill>
        </p:spPr>
      </p:pic>
      <p:cxnSp>
        <p:nvCxnSpPr>
          <p:cNvPr id="19" name="Straight Arrow Connector 18">
            <a:extLst>
              <a:ext uri="{FF2B5EF4-FFF2-40B4-BE49-F238E27FC236}">
                <a16:creationId xmlns:a16="http://schemas.microsoft.com/office/drawing/2014/main" id="{1341D0DB-14A5-4246-B4A8-8E8CFA7DAE8F}"/>
              </a:ext>
            </a:extLst>
          </p:cNvPr>
          <p:cNvCxnSpPr/>
          <p:nvPr/>
        </p:nvCxnSpPr>
        <p:spPr>
          <a:xfrm>
            <a:off x="10729913" y="1385888"/>
            <a:ext cx="0" cy="44005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3EF261-EAE0-2C4B-9331-31CAA4AE4A6E}"/>
              </a:ext>
            </a:extLst>
          </p:cNvPr>
          <p:cNvSpPr txBox="1"/>
          <p:nvPr/>
        </p:nvSpPr>
        <p:spPr>
          <a:xfrm>
            <a:off x="10822661" y="3074014"/>
            <a:ext cx="1062278" cy="1200329"/>
          </a:xfrm>
          <a:prstGeom prst="rect">
            <a:avLst/>
          </a:prstGeom>
          <a:noFill/>
        </p:spPr>
        <p:txBody>
          <a:bodyPr wrap="none" rtlCol="0">
            <a:spAutoFit/>
          </a:bodyPr>
          <a:lstStyle/>
          <a:p>
            <a:r>
              <a:rPr lang="en-US" dirty="0"/>
              <a:t>Antigenic</a:t>
            </a:r>
          </a:p>
          <a:p>
            <a:r>
              <a:rPr lang="en-US" dirty="0"/>
              <a:t>Drift</a:t>
            </a:r>
          </a:p>
          <a:p>
            <a:r>
              <a:rPr lang="en-US" dirty="0"/>
              <a:t>Over</a:t>
            </a:r>
          </a:p>
          <a:p>
            <a:r>
              <a:rPr lang="en-US" dirty="0"/>
              <a:t>Time</a:t>
            </a:r>
          </a:p>
        </p:txBody>
      </p:sp>
      <p:sp>
        <p:nvSpPr>
          <p:cNvPr id="21" name="TextBox 20">
            <a:extLst>
              <a:ext uri="{FF2B5EF4-FFF2-40B4-BE49-F238E27FC236}">
                <a16:creationId xmlns:a16="http://schemas.microsoft.com/office/drawing/2014/main" id="{522D5181-29ED-AA45-A0CB-4D7089D3AA5A}"/>
              </a:ext>
            </a:extLst>
          </p:cNvPr>
          <p:cNvSpPr txBox="1"/>
          <p:nvPr/>
        </p:nvSpPr>
        <p:spPr>
          <a:xfrm>
            <a:off x="714375" y="1585298"/>
            <a:ext cx="693102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Distance matrix created from the experimental antibody data (HAI titers) to different viruses [sera x virus] </a:t>
            </a:r>
          </a:p>
          <a:p>
            <a:pPr marL="285750" indent="-285750">
              <a:buFont typeface="Arial" panose="020B0604020202020204" pitchFamily="34" charset="0"/>
              <a:buChar char="•"/>
            </a:pPr>
            <a:r>
              <a:rPr lang="en-US" dirty="0"/>
              <a:t>Grid lines are Antigenic distance units</a:t>
            </a:r>
          </a:p>
          <a:p>
            <a:pPr marL="742950" lvl="1" indent="-285750">
              <a:buFont typeface="Arial" panose="020B0604020202020204" pitchFamily="34" charset="0"/>
              <a:buChar char="•"/>
            </a:pPr>
            <a:r>
              <a:rPr lang="en-US" dirty="0"/>
              <a:t>1 unit = 1 2-fold change in HAI titer</a:t>
            </a:r>
          </a:p>
          <a:p>
            <a:pPr marL="742950" lvl="1" indent="-285750">
              <a:buFont typeface="Arial" panose="020B0604020202020204" pitchFamily="34" charset="0"/>
              <a:buChar char="•"/>
            </a:pPr>
            <a:r>
              <a:rPr lang="en-US" dirty="0"/>
              <a:t>Linear relationship between change Log2 HAI titer and distance on map</a:t>
            </a:r>
          </a:p>
          <a:p>
            <a:pPr marL="285750" indent="-285750">
              <a:buFont typeface="Arial" panose="020B0604020202020204" pitchFamily="34" charset="0"/>
              <a:buChar char="•"/>
            </a:pPr>
            <a:r>
              <a:rPr lang="en-US" b="1" dirty="0"/>
              <a:t>Distances between viruses used as a measurement</a:t>
            </a:r>
          </a:p>
          <a:p>
            <a:endParaRPr lang="en-US" dirty="0"/>
          </a:p>
        </p:txBody>
      </p:sp>
      <p:sp>
        <p:nvSpPr>
          <p:cNvPr id="8" name="TextBox 7">
            <a:extLst>
              <a:ext uri="{FF2B5EF4-FFF2-40B4-BE49-F238E27FC236}">
                <a16:creationId xmlns:a16="http://schemas.microsoft.com/office/drawing/2014/main" id="{A4094DEC-9E66-4A4A-B22A-92A0725DB17B}"/>
              </a:ext>
            </a:extLst>
          </p:cNvPr>
          <p:cNvSpPr txBox="1"/>
          <p:nvPr/>
        </p:nvSpPr>
        <p:spPr>
          <a:xfrm>
            <a:off x="10769373" y="0"/>
            <a:ext cx="1357381" cy="2246769"/>
          </a:xfrm>
          <a:prstGeom prst="rect">
            <a:avLst/>
          </a:prstGeom>
          <a:noFill/>
        </p:spPr>
        <p:txBody>
          <a:bodyPr wrap="square" rtlCol="0">
            <a:spAutoFit/>
          </a:bodyPr>
          <a:lstStyle/>
          <a:p>
            <a:r>
              <a:rPr lang="en-US" sz="1000" dirty="0"/>
              <a:t>Smith DJ, </a:t>
            </a:r>
            <a:r>
              <a:rPr lang="en-US" sz="1000" dirty="0" err="1"/>
              <a:t>Lapedes</a:t>
            </a:r>
            <a:r>
              <a:rPr lang="en-US" sz="1000" dirty="0"/>
              <a:t> AS, de Jong JC, </a:t>
            </a:r>
            <a:r>
              <a:rPr lang="en-US" sz="1000" dirty="0" err="1"/>
              <a:t>Bestebroer</a:t>
            </a:r>
            <a:r>
              <a:rPr lang="en-US" sz="1000" dirty="0"/>
              <a:t> TM, </a:t>
            </a:r>
            <a:r>
              <a:rPr lang="en-US" sz="1000" dirty="0" err="1"/>
              <a:t>Rimmelzwaan</a:t>
            </a:r>
            <a:r>
              <a:rPr lang="en-US" sz="1000" dirty="0"/>
              <a:t> GF, Osterhaus AD, </a:t>
            </a:r>
            <a:r>
              <a:rPr lang="en-US" sz="1000" dirty="0" err="1"/>
              <a:t>Fouchier</a:t>
            </a:r>
            <a:r>
              <a:rPr lang="en-US" sz="1000" dirty="0"/>
              <a:t> RA. Mapping the antigenic and genetic evolution of influenza virus. Science. 2004 Jul 16;305(5682):371-6. </a:t>
            </a:r>
            <a:r>
              <a:rPr lang="en-US" sz="1000" dirty="0" err="1"/>
              <a:t>doi</a:t>
            </a:r>
            <a:r>
              <a:rPr lang="en-US" sz="1000" dirty="0"/>
              <a:t>: 10.1126/science.1097211. </a:t>
            </a:r>
            <a:r>
              <a:rPr lang="en-US" sz="1000" dirty="0" err="1"/>
              <a:t>Epub</a:t>
            </a:r>
            <a:r>
              <a:rPr lang="en-US" sz="1000" dirty="0"/>
              <a:t> 2004 Jun 24. PMID: 15218094.</a:t>
            </a:r>
          </a:p>
        </p:txBody>
      </p:sp>
      <p:sp>
        <p:nvSpPr>
          <p:cNvPr id="13" name="TextBox 12">
            <a:extLst>
              <a:ext uri="{FF2B5EF4-FFF2-40B4-BE49-F238E27FC236}">
                <a16:creationId xmlns:a16="http://schemas.microsoft.com/office/drawing/2014/main" id="{51BE497D-AA45-3F42-953C-AC5B9303D282}"/>
              </a:ext>
            </a:extLst>
          </p:cNvPr>
          <p:cNvSpPr txBox="1"/>
          <p:nvPr/>
        </p:nvSpPr>
        <p:spPr>
          <a:xfrm>
            <a:off x="1928299" y="6415573"/>
            <a:ext cx="2938668" cy="246221"/>
          </a:xfrm>
          <a:prstGeom prst="rect">
            <a:avLst/>
          </a:prstGeom>
          <a:noFill/>
        </p:spPr>
        <p:txBody>
          <a:bodyPr wrap="square" rtlCol="0">
            <a:spAutoFit/>
          </a:bodyPr>
          <a:lstStyle/>
          <a:p>
            <a:r>
              <a:rPr lang="en-US" sz="1000" dirty="0"/>
              <a:t>Created with </a:t>
            </a:r>
            <a:r>
              <a:rPr lang="en-US" sz="1000" dirty="0" err="1"/>
              <a:t>BioRender.com</a:t>
            </a:r>
            <a:endParaRPr lang="en-US" sz="1000" dirty="0"/>
          </a:p>
        </p:txBody>
      </p:sp>
    </p:spTree>
    <p:extLst>
      <p:ext uri="{BB962C8B-B14F-4D97-AF65-F5344CB8AC3E}">
        <p14:creationId xmlns:p14="http://schemas.microsoft.com/office/powerpoint/2010/main" val="196161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F940-1B50-CB46-A311-1606A5F59B9A}"/>
              </a:ext>
            </a:extLst>
          </p:cNvPr>
          <p:cNvSpPr>
            <a:spLocks noGrp="1"/>
          </p:cNvSpPr>
          <p:nvPr>
            <p:ph type="title"/>
          </p:nvPr>
        </p:nvSpPr>
        <p:spPr/>
        <p:txBody>
          <a:bodyPr/>
          <a:lstStyle/>
          <a:p>
            <a:r>
              <a:rPr lang="en-US" dirty="0"/>
              <a:t>H3N2 Antigenic Maps with </a:t>
            </a:r>
            <a:r>
              <a:rPr lang="en-US" dirty="0" err="1"/>
              <a:t>preimmune</a:t>
            </a:r>
            <a:r>
              <a:rPr lang="en-US" dirty="0"/>
              <a:t> human sera</a:t>
            </a:r>
          </a:p>
        </p:txBody>
      </p:sp>
      <p:pic>
        <p:nvPicPr>
          <p:cNvPr id="28" name="Content Placeholder 27" descr="Chart, scatter chart&#10;&#10;Description automatically generated">
            <a:extLst>
              <a:ext uri="{FF2B5EF4-FFF2-40B4-BE49-F238E27FC236}">
                <a16:creationId xmlns:a16="http://schemas.microsoft.com/office/drawing/2014/main" id="{23CA57AC-39F1-5346-BE28-777A9241D04F}"/>
              </a:ext>
            </a:extLst>
          </p:cNvPr>
          <p:cNvPicPr>
            <a:picLocks noGrp="1" noChangeAspect="1"/>
          </p:cNvPicPr>
          <p:nvPr>
            <p:ph sz="half" idx="1"/>
          </p:nvPr>
        </p:nvPicPr>
        <p:blipFill>
          <a:blip r:embed="rId2"/>
          <a:stretch>
            <a:fillRect/>
          </a:stretch>
        </p:blipFill>
        <p:spPr>
          <a:xfrm>
            <a:off x="1453480" y="2100942"/>
            <a:ext cx="4528271" cy="4528271"/>
          </a:xfrm>
        </p:spPr>
      </p:pic>
      <p:pic>
        <p:nvPicPr>
          <p:cNvPr id="30" name="Content Placeholder 29" descr="A picture containing chart&#10;&#10;Description automatically generated">
            <a:extLst>
              <a:ext uri="{FF2B5EF4-FFF2-40B4-BE49-F238E27FC236}">
                <a16:creationId xmlns:a16="http://schemas.microsoft.com/office/drawing/2014/main" id="{F262D366-F940-4841-8146-09B997628F1C}"/>
              </a:ext>
            </a:extLst>
          </p:cNvPr>
          <p:cNvPicPr>
            <a:picLocks noGrp="1" noChangeAspect="1"/>
          </p:cNvPicPr>
          <p:nvPr>
            <p:ph sz="half" idx="2"/>
          </p:nvPr>
        </p:nvPicPr>
        <p:blipFill>
          <a:blip r:embed="rId3"/>
          <a:stretch>
            <a:fillRect/>
          </a:stretch>
        </p:blipFill>
        <p:spPr>
          <a:xfrm>
            <a:off x="6976340" y="2100942"/>
            <a:ext cx="4528271" cy="4528271"/>
          </a:xfrm>
        </p:spPr>
      </p:pic>
    </p:spTree>
    <p:extLst>
      <p:ext uri="{BB962C8B-B14F-4D97-AF65-F5344CB8AC3E}">
        <p14:creationId xmlns:p14="http://schemas.microsoft.com/office/powerpoint/2010/main" val="344179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F940-1B50-CB46-A311-1606A5F59B9A}"/>
              </a:ext>
            </a:extLst>
          </p:cNvPr>
          <p:cNvSpPr>
            <a:spLocks noGrp="1"/>
          </p:cNvSpPr>
          <p:nvPr>
            <p:ph type="title"/>
          </p:nvPr>
        </p:nvSpPr>
        <p:spPr/>
        <p:txBody>
          <a:bodyPr/>
          <a:lstStyle/>
          <a:p>
            <a:r>
              <a:rPr lang="en-US" dirty="0"/>
              <a:t>Relative Euclidean distances to vaccine strain</a:t>
            </a:r>
          </a:p>
        </p:txBody>
      </p:sp>
      <p:pic>
        <p:nvPicPr>
          <p:cNvPr id="28" name="Content Placeholder 27" descr="Chart, scatter chart&#10;&#10;Description automatically generated">
            <a:extLst>
              <a:ext uri="{FF2B5EF4-FFF2-40B4-BE49-F238E27FC236}">
                <a16:creationId xmlns:a16="http://schemas.microsoft.com/office/drawing/2014/main" id="{23CA57AC-39F1-5346-BE28-777A9241D04F}"/>
              </a:ext>
            </a:extLst>
          </p:cNvPr>
          <p:cNvPicPr>
            <a:picLocks noGrp="1" noChangeAspect="1"/>
          </p:cNvPicPr>
          <p:nvPr>
            <p:ph sz="half" idx="1"/>
          </p:nvPr>
        </p:nvPicPr>
        <p:blipFill>
          <a:blip r:embed="rId2"/>
          <a:stretch>
            <a:fillRect/>
          </a:stretch>
        </p:blipFill>
        <p:spPr>
          <a:xfrm>
            <a:off x="1453480" y="2100942"/>
            <a:ext cx="4528271" cy="4528271"/>
          </a:xfrm>
        </p:spPr>
      </p:pic>
      <p:pic>
        <p:nvPicPr>
          <p:cNvPr id="30" name="Content Placeholder 29" descr="A picture containing chart&#10;&#10;Description automatically generated">
            <a:extLst>
              <a:ext uri="{FF2B5EF4-FFF2-40B4-BE49-F238E27FC236}">
                <a16:creationId xmlns:a16="http://schemas.microsoft.com/office/drawing/2014/main" id="{F262D366-F940-4841-8146-09B997628F1C}"/>
              </a:ext>
            </a:extLst>
          </p:cNvPr>
          <p:cNvPicPr>
            <a:picLocks noGrp="1" noChangeAspect="1"/>
          </p:cNvPicPr>
          <p:nvPr>
            <p:ph sz="half" idx="2"/>
          </p:nvPr>
        </p:nvPicPr>
        <p:blipFill>
          <a:blip r:embed="rId3"/>
          <a:stretch>
            <a:fillRect/>
          </a:stretch>
        </p:blipFill>
        <p:spPr>
          <a:xfrm>
            <a:off x="6976340" y="2100942"/>
            <a:ext cx="4528271" cy="4528271"/>
          </a:xfrm>
        </p:spPr>
      </p:pic>
      <p:cxnSp>
        <p:nvCxnSpPr>
          <p:cNvPr id="32" name="Straight Connector 31">
            <a:extLst>
              <a:ext uri="{FF2B5EF4-FFF2-40B4-BE49-F238E27FC236}">
                <a16:creationId xmlns:a16="http://schemas.microsoft.com/office/drawing/2014/main" id="{959564E5-68B8-A740-94D4-5B511448A7E7}"/>
              </a:ext>
            </a:extLst>
          </p:cNvPr>
          <p:cNvCxnSpPr>
            <a:cxnSpLocks/>
          </p:cNvCxnSpPr>
          <p:nvPr/>
        </p:nvCxnSpPr>
        <p:spPr>
          <a:xfrm flipV="1">
            <a:off x="11234057" y="2970081"/>
            <a:ext cx="0" cy="208318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19F947-064F-9746-85A1-09945EB3093C}"/>
              </a:ext>
            </a:extLst>
          </p:cNvPr>
          <p:cNvCxnSpPr>
            <a:cxnSpLocks/>
          </p:cNvCxnSpPr>
          <p:nvPr/>
        </p:nvCxnSpPr>
        <p:spPr>
          <a:xfrm flipH="1">
            <a:off x="7899591" y="5053263"/>
            <a:ext cx="3334466" cy="7562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7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431C-4273-4540-97AE-D2C3B568EF78}"/>
              </a:ext>
            </a:extLst>
          </p:cNvPr>
          <p:cNvSpPr>
            <a:spLocks noGrp="1"/>
          </p:cNvSpPr>
          <p:nvPr>
            <p:ph type="title"/>
          </p:nvPr>
        </p:nvSpPr>
        <p:spPr/>
        <p:txBody>
          <a:bodyPr>
            <a:normAutofit fontScale="90000"/>
          </a:bodyPr>
          <a:lstStyle/>
          <a:p>
            <a:r>
              <a:rPr lang="en-US" dirty="0"/>
              <a:t>Comparison of relative distance to vaccine viruses pre and post vaccination</a:t>
            </a:r>
          </a:p>
        </p:txBody>
      </p:sp>
      <p:sp>
        <p:nvSpPr>
          <p:cNvPr id="4" name="Content Placeholder 3">
            <a:extLst>
              <a:ext uri="{FF2B5EF4-FFF2-40B4-BE49-F238E27FC236}">
                <a16:creationId xmlns:a16="http://schemas.microsoft.com/office/drawing/2014/main" id="{B77A0BEB-7E69-7C45-89E7-9A13CDC790B9}"/>
              </a:ext>
            </a:extLst>
          </p:cNvPr>
          <p:cNvSpPr>
            <a:spLocks noGrp="1"/>
          </p:cNvSpPr>
          <p:nvPr>
            <p:ph sz="half" idx="2"/>
          </p:nvPr>
        </p:nvSpPr>
        <p:spPr>
          <a:xfrm>
            <a:off x="7190747" y="2443574"/>
            <a:ext cx="4313864" cy="3460269"/>
          </a:xfrm>
        </p:spPr>
        <p:txBody>
          <a:bodyPr/>
          <a:lstStyle/>
          <a:p>
            <a:r>
              <a:rPr lang="en-US" dirty="0"/>
              <a:t>Relative antigenic distances with pre- and post-vaccination sera are similar</a:t>
            </a:r>
          </a:p>
          <a:p>
            <a:r>
              <a:rPr lang="en-US" dirty="0"/>
              <a:t>Different viruses are in the HAI panel during different seasons</a:t>
            </a:r>
          </a:p>
          <a:p>
            <a:pPr lvl="1"/>
            <a:r>
              <a:rPr lang="en-US" dirty="0"/>
              <a:t>Sing/16 and KS/17</a:t>
            </a:r>
          </a:p>
          <a:p>
            <a:pPr lvl="2"/>
            <a:r>
              <a:rPr lang="en-US" dirty="0"/>
              <a:t>Includes only up to Pan/99</a:t>
            </a:r>
          </a:p>
          <a:p>
            <a:pPr lvl="2"/>
            <a:endParaRPr lang="en-US" dirty="0"/>
          </a:p>
        </p:txBody>
      </p:sp>
      <p:pic>
        <p:nvPicPr>
          <p:cNvPr id="7" name="Content Placeholder 6" descr="Graphical user interface&#10;&#10;Description automatically generated">
            <a:extLst>
              <a:ext uri="{FF2B5EF4-FFF2-40B4-BE49-F238E27FC236}">
                <a16:creationId xmlns:a16="http://schemas.microsoft.com/office/drawing/2014/main" id="{4B0B5DFA-D6FB-FB46-AE5F-0D49312C04DF}"/>
              </a:ext>
            </a:extLst>
          </p:cNvPr>
          <p:cNvPicPr>
            <a:picLocks noGrp="1" noChangeAspect="1"/>
          </p:cNvPicPr>
          <p:nvPr>
            <p:ph sz="half" idx="1"/>
          </p:nvPr>
        </p:nvPicPr>
        <p:blipFill rotWithShape="1">
          <a:blip r:embed="rId2"/>
          <a:srcRect t="33442" b="33333"/>
          <a:stretch/>
        </p:blipFill>
        <p:spPr>
          <a:xfrm>
            <a:off x="555644" y="2282841"/>
            <a:ext cx="6412593" cy="3951049"/>
          </a:xfrm>
          <a:prstGeom prst="rect">
            <a:avLst/>
          </a:prstGeom>
        </p:spPr>
      </p:pic>
    </p:spTree>
    <p:extLst>
      <p:ext uri="{BB962C8B-B14F-4D97-AF65-F5344CB8AC3E}">
        <p14:creationId xmlns:p14="http://schemas.microsoft.com/office/powerpoint/2010/main" val="128843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C5F1-8A2E-3C45-942B-D4E0C542DCCD}"/>
              </a:ext>
            </a:extLst>
          </p:cNvPr>
          <p:cNvSpPr>
            <a:spLocks noGrp="1"/>
          </p:cNvSpPr>
          <p:nvPr>
            <p:ph type="title"/>
          </p:nvPr>
        </p:nvSpPr>
        <p:spPr>
          <a:xfrm>
            <a:off x="2314576" y="624110"/>
            <a:ext cx="9190036" cy="1280890"/>
          </a:xfrm>
        </p:spPr>
        <p:txBody>
          <a:bodyPr/>
          <a:lstStyle/>
          <a:p>
            <a:r>
              <a:rPr lang="en-US" dirty="0"/>
              <a:t>Example of Different Measures for an Individual</a:t>
            </a:r>
          </a:p>
        </p:txBody>
      </p:sp>
      <p:graphicFrame>
        <p:nvGraphicFramePr>
          <p:cNvPr id="5" name="Table 5">
            <a:extLst>
              <a:ext uri="{FF2B5EF4-FFF2-40B4-BE49-F238E27FC236}">
                <a16:creationId xmlns:a16="http://schemas.microsoft.com/office/drawing/2014/main" id="{4672697E-5753-4543-8856-ED950AE85F2D}"/>
              </a:ext>
            </a:extLst>
          </p:cNvPr>
          <p:cNvGraphicFramePr>
            <a:graphicFrameLocks noGrp="1"/>
          </p:cNvGraphicFramePr>
          <p:nvPr>
            <p:ph sz="half" idx="1"/>
            <p:extLst>
              <p:ext uri="{D42A27DB-BD31-4B8C-83A1-F6EECF244321}">
                <p14:modId xmlns:p14="http://schemas.microsoft.com/office/powerpoint/2010/main" val="1723099475"/>
              </p:ext>
            </p:extLst>
          </p:nvPr>
        </p:nvGraphicFramePr>
        <p:xfrm>
          <a:off x="1046921" y="2026921"/>
          <a:ext cx="10098158" cy="2926080"/>
        </p:xfrm>
        <a:graphic>
          <a:graphicData uri="http://schemas.openxmlformats.org/drawingml/2006/table">
            <a:tbl>
              <a:tblPr firstRow="1" bandRow="1">
                <a:tableStyleId>{5C22544A-7EE6-4342-B048-85BDC9FD1C3A}</a:tableStyleId>
              </a:tblPr>
              <a:tblGrid>
                <a:gridCol w="1442594">
                  <a:extLst>
                    <a:ext uri="{9D8B030D-6E8A-4147-A177-3AD203B41FA5}">
                      <a16:colId xmlns:a16="http://schemas.microsoft.com/office/drawing/2014/main" val="1475212413"/>
                    </a:ext>
                  </a:extLst>
                </a:gridCol>
                <a:gridCol w="1442594">
                  <a:extLst>
                    <a:ext uri="{9D8B030D-6E8A-4147-A177-3AD203B41FA5}">
                      <a16:colId xmlns:a16="http://schemas.microsoft.com/office/drawing/2014/main" val="1561393820"/>
                    </a:ext>
                  </a:extLst>
                </a:gridCol>
                <a:gridCol w="1654304">
                  <a:extLst>
                    <a:ext uri="{9D8B030D-6E8A-4147-A177-3AD203B41FA5}">
                      <a16:colId xmlns:a16="http://schemas.microsoft.com/office/drawing/2014/main" val="4136974965"/>
                    </a:ext>
                  </a:extLst>
                </a:gridCol>
                <a:gridCol w="1230884">
                  <a:extLst>
                    <a:ext uri="{9D8B030D-6E8A-4147-A177-3AD203B41FA5}">
                      <a16:colId xmlns:a16="http://schemas.microsoft.com/office/drawing/2014/main" val="4071767556"/>
                    </a:ext>
                  </a:extLst>
                </a:gridCol>
                <a:gridCol w="1442594">
                  <a:extLst>
                    <a:ext uri="{9D8B030D-6E8A-4147-A177-3AD203B41FA5}">
                      <a16:colId xmlns:a16="http://schemas.microsoft.com/office/drawing/2014/main" val="2859140206"/>
                    </a:ext>
                  </a:extLst>
                </a:gridCol>
                <a:gridCol w="1245229">
                  <a:extLst>
                    <a:ext uri="{9D8B030D-6E8A-4147-A177-3AD203B41FA5}">
                      <a16:colId xmlns:a16="http://schemas.microsoft.com/office/drawing/2014/main" val="729743418"/>
                    </a:ext>
                  </a:extLst>
                </a:gridCol>
                <a:gridCol w="1639959">
                  <a:extLst>
                    <a:ext uri="{9D8B030D-6E8A-4147-A177-3AD203B41FA5}">
                      <a16:colId xmlns:a16="http://schemas.microsoft.com/office/drawing/2014/main" val="1703763017"/>
                    </a:ext>
                  </a:extLst>
                </a:gridCol>
              </a:tblGrid>
              <a:tr h="640080">
                <a:tc>
                  <a:txBody>
                    <a:bodyPr/>
                    <a:lstStyle/>
                    <a:p>
                      <a:pPr algn="ctr"/>
                      <a:r>
                        <a:rPr lang="en-US" dirty="0"/>
                        <a:t>Antigen</a:t>
                      </a:r>
                    </a:p>
                  </a:txBody>
                  <a:tcPr anchor="b"/>
                </a:tc>
                <a:tc>
                  <a:txBody>
                    <a:bodyPr/>
                    <a:lstStyle/>
                    <a:p>
                      <a:pPr algn="ctr"/>
                      <a:r>
                        <a:rPr lang="en-US" dirty="0" err="1"/>
                        <a:t>Prevac</a:t>
                      </a:r>
                      <a:r>
                        <a:rPr lang="en-US" dirty="0"/>
                        <a:t> HAI</a:t>
                      </a:r>
                    </a:p>
                  </a:txBody>
                  <a:tcPr anchor="b"/>
                </a:tc>
                <a:tc>
                  <a:txBody>
                    <a:bodyPr/>
                    <a:lstStyle/>
                    <a:p>
                      <a:pPr algn="ctr"/>
                      <a:r>
                        <a:rPr lang="en-US" dirty="0" err="1"/>
                        <a:t>Postvac</a:t>
                      </a:r>
                      <a:r>
                        <a:rPr lang="en-US" dirty="0"/>
                        <a:t> HAI</a:t>
                      </a:r>
                    </a:p>
                  </a:txBody>
                  <a:tcPr anchor="b"/>
                </a:tc>
                <a:tc>
                  <a:txBody>
                    <a:bodyPr/>
                    <a:lstStyle/>
                    <a:p>
                      <a:pPr algn="ctr"/>
                      <a:r>
                        <a:rPr lang="en-US" dirty="0"/>
                        <a:t>Increase</a:t>
                      </a:r>
                    </a:p>
                  </a:txBody>
                  <a:tcPr anchor="b">
                    <a:lnR w="12700" cap="flat" cmpd="sng" algn="ctr">
                      <a:solidFill>
                        <a:schemeClr val="tx1"/>
                      </a:solidFill>
                      <a:prstDash val="solid"/>
                      <a:round/>
                      <a:headEnd type="none" w="med" len="med"/>
                      <a:tailEnd type="none" w="med" len="med"/>
                    </a:lnR>
                  </a:tcPr>
                </a:tc>
                <a:tc>
                  <a:txBody>
                    <a:bodyPr/>
                    <a:lstStyle/>
                    <a:p>
                      <a:pPr algn="ctr"/>
                      <a:r>
                        <a:rPr lang="en-US" dirty="0"/>
                        <a:t>Year</a:t>
                      </a:r>
                    </a:p>
                  </a:txBody>
                  <a:tcPr anchor="b">
                    <a:lnL w="12700" cap="flat" cmpd="sng" algn="ctr">
                      <a:solidFill>
                        <a:schemeClr val="tx1"/>
                      </a:solidFill>
                      <a:prstDash val="solid"/>
                      <a:round/>
                      <a:headEnd type="none" w="med" len="med"/>
                      <a:tailEnd type="none" w="med" len="med"/>
                    </a:lnL>
                    <a:solidFill>
                      <a:schemeClr val="accent3"/>
                    </a:solidFill>
                  </a:tcPr>
                </a:tc>
                <a:tc>
                  <a:txBody>
                    <a:bodyPr/>
                    <a:lstStyle/>
                    <a:p>
                      <a:pPr algn="ctr"/>
                      <a:r>
                        <a:rPr lang="en-US" dirty="0"/>
                        <a:t>Epitope</a:t>
                      </a:r>
                    </a:p>
                  </a:txBody>
                  <a:tcPr anchor="b">
                    <a:solidFill>
                      <a:schemeClr val="accent3"/>
                    </a:solidFill>
                  </a:tcPr>
                </a:tc>
                <a:tc>
                  <a:txBody>
                    <a:bodyPr/>
                    <a:lstStyle/>
                    <a:p>
                      <a:pPr algn="ctr"/>
                      <a:r>
                        <a:rPr lang="en-US" dirty="0"/>
                        <a:t>Cartography</a:t>
                      </a:r>
                    </a:p>
                  </a:txBody>
                  <a:tcPr anchor="b">
                    <a:solidFill>
                      <a:schemeClr val="accent3"/>
                    </a:solidFill>
                  </a:tcPr>
                </a:tc>
                <a:extLst>
                  <a:ext uri="{0D108BD9-81ED-4DB2-BD59-A6C34878D82A}">
                    <a16:rowId xmlns:a16="http://schemas.microsoft.com/office/drawing/2014/main" val="1424052559"/>
                  </a:ext>
                </a:extLst>
              </a:tr>
              <a:tr h="640080">
                <a:tc>
                  <a:txBody>
                    <a:bodyPr/>
                    <a:lstStyle/>
                    <a:p>
                      <a:pPr algn="ctr"/>
                      <a:r>
                        <a:rPr lang="en-US" b="1" dirty="0"/>
                        <a:t>TX/12*</a:t>
                      </a:r>
                    </a:p>
                  </a:txBody>
                  <a:tcPr anchor="b"/>
                </a:tc>
                <a:tc>
                  <a:txBody>
                    <a:bodyPr/>
                    <a:lstStyle/>
                    <a:p>
                      <a:pPr algn="ctr"/>
                      <a:r>
                        <a:rPr lang="en-US" dirty="0"/>
                        <a:t>6</a:t>
                      </a:r>
                    </a:p>
                  </a:txBody>
                  <a:tcPr anchor="b"/>
                </a:tc>
                <a:tc>
                  <a:txBody>
                    <a:bodyPr/>
                    <a:lstStyle/>
                    <a:p>
                      <a:pPr algn="ctr"/>
                      <a:r>
                        <a:rPr lang="en-US" dirty="0"/>
                        <a:t>6</a:t>
                      </a:r>
                    </a:p>
                  </a:txBody>
                  <a:tcPr anchor="b"/>
                </a:tc>
                <a:tc>
                  <a:txBody>
                    <a:bodyPr/>
                    <a:lstStyle/>
                    <a:p>
                      <a:pPr algn="ctr"/>
                      <a:r>
                        <a:rPr lang="en-US" dirty="0"/>
                        <a:t>0</a:t>
                      </a:r>
                    </a:p>
                  </a:txBody>
                  <a:tcPr anchor="b">
                    <a:lnR w="12700" cap="flat" cmpd="sng" algn="ctr">
                      <a:solidFill>
                        <a:schemeClr val="tx1"/>
                      </a:solidFill>
                      <a:prstDash val="solid"/>
                      <a:round/>
                      <a:headEnd type="none" w="med" len="med"/>
                      <a:tailEnd type="none" w="med" len="med"/>
                    </a:lnR>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b"/>
                </a:tc>
                <a:tc>
                  <a:txBody>
                    <a:bodyPr/>
                    <a:lstStyle/>
                    <a:p>
                      <a:pPr algn="ctr"/>
                      <a:r>
                        <a:rPr lang="en-US" dirty="0"/>
                        <a:t>0</a:t>
                      </a:r>
                    </a:p>
                  </a:txBody>
                  <a:tcPr anchor="b"/>
                </a:tc>
                <a:extLst>
                  <a:ext uri="{0D108BD9-81ED-4DB2-BD59-A6C34878D82A}">
                    <a16:rowId xmlns:a16="http://schemas.microsoft.com/office/drawing/2014/main" val="3153923580"/>
                  </a:ext>
                </a:extLst>
              </a:tr>
              <a:tr h="640080">
                <a:tc>
                  <a:txBody>
                    <a:bodyPr/>
                    <a:lstStyle/>
                    <a:p>
                      <a:pPr algn="ctr"/>
                      <a:r>
                        <a:rPr lang="en-US" dirty="0"/>
                        <a:t>Pan/99</a:t>
                      </a:r>
                    </a:p>
                  </a:txBody>
                  <a:tcPr anchor="b"/>
                </a:tc>
                <a:tc>
                  <a:txBody>
                    <a:bodyPr/>
                    <a:lstStyle/>
                    <a:p>
                      <a:pPr algn="ctr"/>
                      <a:r>
                        <a:rPr lang="en-US" dirty="0"/>
                        <a:t>6</a:t>
                      </a:r>
                    </a:p>
                  </a:txBody>
                  <a:tcPr anchor="b"/>
                </a:tc>
                <a:tc>
                  <a:txBody>
                    <a:bodyPr/>
                    <a:lstStyle/>
                    <a:p>
                      <a:pPr algn="ctr"/>
                      <a:r>
                        <a:rPr lang="en-US" dirty="0"/>
                        <a:t>4</a:t>
                      </a:r>
                    </a:p>
                  </a:txBody>
                  <a:tcPr anchor="b"/>
                </a:tc>
                <a:tc>
                  <a:txBody>
                    <a:bodyPr/>
                    <a:lstStyle/>
                    <a:p>
                      <a:pPr algn="ctr"/>
                      <a:r>
                        <a:rPr lang="en-US" dirty="0"/>
                        <a:t>-2</a:t>
                      </a:r>
                    </a:p>
                  </a:txBody>
                  <a:tcPr anchor="b">
                    <a:lnR w="12700" cap="flat" cmpd="sng" algn="ctr">
                      <a:solidFill>
                        <a:schemeClr val="tx1"/>
                      </a:solidFill>
                      <a:prstDash val="solid"/>
                      <a:round/>
                      <a:headEnd type="none" w="med" len="med"/>
                      <a:tailEnd type="none" w="med" len="med"/>
                    </a:lnR>
                  </a:tcPr>
                </a:tc>
                <a:tc>
                  <a:txBody>
                    <a:bodyPr/>
                    <a:lstStyle/>
                    <a:p>
                      <a:pPr algn="ctr"/>
                      <a:r>
                        <a:rPr lang="en-US" dirty="0"/>
                        <a:t>13</a:t>
                      </a:r>
                    </a:p>
                  </a:txBody>
                  <a:tcPr anchor="b">
                    <a:lnL w="12700" cap="flat" cmpd="sng" algn="ctr">
                      <a:solidFill>
                        <a:schemeClr val="tx1"/>
                      </a:solidFill>
                      <a:prstDash val="solid"/>
                      <a:round/>
                      <a:headEnd type="none" w="med" len="med"/>
                      <a:tailEnd type="none" w="med" len="med"/>
                    </a:lnL>
                  </a:tcPr>
                </a:tc>
                <a:tc>
                  <a:txBody>
                    <a:bodyPr/>
                    <a:lstStyle/>
                    <a:p>
                      <a:pPr algn="ctr"/>
                      <a:r>
                        <a:rPr lang="en-US" dirty="0"/>
                        <a:t>0.476</a:t>
                      </a:r>
                    </a:p>
                  </a:txBody>
                  <a:tcPr anchor="b"/>
                </a:tc>
                <a:tc>
                  <a:txBody>
                    <a:bodyPr/>
                    <a:lstStyle/>
                    <a:p>
                      <a:pPr algn="ctr"/>
                      <a:r>
                        <a:rPr lang="en-US" dirty="0"/>
                        <a:t>3.273</a:t>
                      </a:r>
                    </a:p>
                  </a:txBody>
                  <a:tcPr anchor="b"/>
                </a:tc>
                <a:extLst>
                  <a:ext uri="{0D108BD9-81ED-4DB2-BD59-A6C34878D82A}">
                    <a16:rowId xmlns:a16="http://schemas.microsoft.com/office/drawing/2014/main" val="3329083702"/>
                  </a:ext>
                </a:extLst>
              </a:tr>
              <a:tr h="640080">
                <a:tc>
                  <a:txBody>
                    <a:bodyPr/>
                    <a:lstStyle/>
                    <a:p>
                      <a:pPr algn="ctr"/>
                      <a:r>
                        <a:rPr lang="en-US" dirty="0"/>
                        <a:t>HK/68</a:t>
                      </a:r>
                    </a:p>
                  </a:txBody>
                  <a:tcPr anchor="b"/>
                </a:tc>
                <a:tc>
                  <a:txBody>
                    <a:bodyPr/>
                    <a:lstStyle/>
                    <a:p>
                      <a:pPr algn="ctr"/>
                      <a:r>
                        <a:rPr lang="en-US" dirty="0"/>
                        <a:t>0</a:t>
                      </a:r>
                    </a:p>
                  </a:txBody>
                  <a:tcPr anchor="b"/>
                </a:tc>
                <a:tc>
                  <a:txBody>
                    <a:bodyPr/>
                    <a:lstStyle/>
                    <a:p>
                      <a:pPr algn="ctr"/>
                      <a:r>
                        <a:rPr lang="en-US" dirty="0"/>
                        <a:t>0</a:t>
                      </a:r>
                    </a:p>
                  </a:txBody>
                  <a:tcPr anchor="b"/>
                </a:tc>
                <a:tc>
                  <a:txBody>
                    <a:bodyPr/>
                    <a:lstStyle/>
                    <a:p>
                      <a:pPr algn="ctr"/>
                      <a:r>
                        <a:rPr lang="en-US" dirty="0"/>
                        <a:t>0</a:t>
                      </a:r>
                    </a:p>
                  </a:txBody>
                  <a:tcPr anchor="b">
                    <a:lnR w="12700" cap="flat" cmpd="sng" algn="ctr">
                      <a:solidFill>
                        <a:schemeClr val="tx1"/>
                      </a:solidFill>
                      <a:prstDash val="solid"/>
                      <a:round/>
                      <a:headEnd type="none" w="med" len="med"/>
                      <a:tailEnd type="none" w="med" len="med"/>
                    </a:lnR>
                  </a:tcPr>
                </a:tc>
                <a:tc>
                  <a:txBody>
                    <a:bodyPr/>
                    <a:lstStyle/>
                    <a:p>
                      <a:pPr algn="ctr"/>
                      <a:r>
                        <a:rPr lang="en-US" dirty="0"/>
                        <a:t>44</a:t>
                      </a:r>
                    </a:p>
                  </a:txBody>
                  <a:tcPr anchor="b">
                    <a:lnL w="12700" cap="flat" cmpd="sng" algn="ctr">
                      <a:solidFill>
                        <a:schemeClr val="tx1"/>
                      </a:solidFill>
                      <a:prstDash val="solid"/>
                      <a:round/>
                      <a:headEnd type="none" w="med" len="med"/>
                      <a:tailEnd type="none" w="med" len="med"/>
                    </a:lnL>
                  </a:tcPr>
                </a:tc>
                <a:tc>
                  <a:txBody>
                    <a:bodyPr/>
                    <a:lstStyle/>
                    <a:p>
                      <a:pPr algn="ctr"/>
                      <a:r>
                        <a:rPr lang="en-US" dirty="0"/>
                        <a:t>0.714</a:t>
                      </a:r>
                    </a:p>
                  </a:txBody>
                  <a:tcPr anchor="b"/>
                </a:tc>
                <a:tc>
                  <a:txBody>
                    <a:bodyPr/>
                    <a:lstStyle/>
                    <a:p>
                      <a:pPr algn="ctr"/>
                      <a:r>
                        <a:rPr lang="en-US" dirty="0"/>
                        <a:t>4.575</a:t>
                      </a:r>
                    </a:p>
                  </a:txBody>
                  <a:tcPr anchor="b"/>
                </a:tc>
                <a:extLst>
                  <a:ext uri="{0D108BD9-81ED-4DB2-BD59-A6C34878D82A}">
                    <a16:rowId xmlns:a16="http://schemas.microsoft.com/office/drawing/2014/main" val="596682649"/>
                  </a:ext>
                </a:extLst>
              </a:tr>
              <a:tr h="365760">
                <a:tc gridSpan="7">
                  <a:txBody>
                    <a:bodyPr/>
                    <a:lstStyle/>
                    <a:p>
                      <a:pPr algn="r"/>
                      <a:r>
                        <a:rPr lang="en-US" dirty="0"/>
                        <a:t>*FL2014-1023; TX/12 Vaccine</a:t>
                      </a:r>
                    </a:p>
                  </a:txBody>
                  <a:tcPr anchor="b"/>
                </a:tc>
                <a:tc hMerge="1">
                  <a:txBody>
                    <a:bodyPr/>
                    <a:lstStyle/>
                    <a:p>
                      <a:pPr algn="ctr"/>
                      <a:endParaRPr lang="en-US" dirty="0"/>
                    </a:p>
                  </a:txBody>
                  <a:tcPr anchor="b"/>
                </a:tc>
                <a:tc hMerge="1">
                  <a:txBody>
                    <a:bodyPr/>
                    <a:lstStyle/>
                    <a:p>
                      <a:pPr algn="ctr"/>
                      <a:endParaRPr lang="en-US" dirty="0"/>
                    </a:p>
                  </a:txBody>
                  <a:tcPr anchor="b"/>
                </a:tc>
                <a:tc hMerge="1">
                  <a:txBody>
                    <a:bodyPr/>
                    <a:lstStyle/>
                    <a:p>
                      <a:pPr algn="ctr"/>
                      <a:endParaRPr lang="en-US" dirty="0"/>
                    </a:p>
                  </a:txBody>
                  <a:tcPr anchor="b"/>
                </a:tc>
                <a:tc hMerge="1">
                  <a:txBody>
                    <a:bodyPr/>
                    <a:lstStyle/>
                    <a:p>
                      <a:pPr algn="ctr"/>
                      <a:endParaRPr lang="en-US" dirty="0"/>
                    </a:p>
                  </a:txBody>
                  <a:tcPr anchor="b"/>
                </a:tc>
                <a:tc hMerge="1">
                  <a:txBody>
                    <a:bodyPr/>
                    <a:lstStyle/>
                    <a:p>
                      <a:pPr algn="ctr"/>
                      <a:endParaRPr lang="en-US" dirty="0"/>
                    </a:p>
                  </a:txBody>
                  <a:tcPr anchor="b"/>
                </a:tc>
                <a:tc hMerge="1">
                  <a:txBody>
                    <a:bodyPr/>
                    <a:lstStyle/>
                    <a:p>
                      <a:pPr algn="ctr"/>
                      <a:endParaRPr lang="en-US" dirty="0"/>
                    </a:p>
                  </a:txBody>
                  <a:tcPr anchor="b"/>
                </a:tc>
                <a:extLst>
                  <a:ext uri="{0D108BD9-81ED-4DB2-BD59-A6C34878D82A}">
                    <a16:rowId xmlns:a16="http://schemas.microsoft.com/office/drawing/2014/main" val="3310228974"/>
                  </a:ext>
                </a:extLst>
              </a:tr>
            </a:tbl>
          </a:graphicData>
        </a:graphic>
      </p:graphicFrame>
      <p:sp>
        <p:nvSpPr>
          <p:cNvPr id="6" name="TextBox 5">
            <a:extLst>
              <a:ext uri="{FF2B5EF4-FFF2-40B4-BE49-F238E27FC236}">
                <a16:creationId xmlns:a16="http://schemas.microsoft.com/office/drawing/2014/main" id="{DE73E26B-BC44-074F-ABA1-B1CA2E1928F6}"/>
              </a:ext>
            </a:extLst>
          </p:cNvPr>
          <p:cNvSpPr txBox="1"/>
          <p:nvPr/>
        </p:nvSpPr>
        <p:spPr>
          <a:xfrm>
            <a:off x="1028700" y="5086350"/>
            <a:ext cx="103012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Relative Distance: Distance from vaccine strain is 0</a:t>
            </a:r>
          </a:p>
          <a:p>
            <a:pPr marL="285750" indent="-285750">
              <a:buFont typeface="Arial" panose="020B0604020202020204" pitchFamily="34" charset="0"/>
              <a:buChar char="•"/>
            </a:pPr>
            <a:r>
              <a:rPr lang="en-US" dirty="0"/>
              <a:t>Each HAI titer for everyone can be plotted with x-axis: distance, y-axis: HAI result</a:t>
            </a:r>
          </a:p>
        </p:txBody>
      </p:sp>
    </p:spTree>
    <p:extLst>
      <p:ext uri="{BB962C8B-B14F-4D97-AF65-F5344CB8AC3E}">
        <p14:creationId xmlns:p14="http://schemas.microsoft.com/office/powerpoint/2010/main" val="177707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69EB-078A-874C-BBB2-1D48AE5ACDA4}"/>
              </a:ext>
            </a:extLst>
          </p:cNvPr>
          <p:cNvSpPr>
            <a:spLocks noGrp="1"/>
          </p:cNvSpPr>
          <p:nvPr>
            <p:ph type="title"/>
          </p:nvPr>
        </p:nvSpPr>
        <p:spPr/>
        <p:txBody>
          <a:bodyPr/>
          <a:lstStyle/>
          <a:p>
            <a:r>
              <a:rPr lang="en-US" dirty="0"/>
              <a:t>Visualization of Distances and Vaccine Response</a:t>
            </a:r>
          </a:p>
        </p:txBody>
      </p:sp>
      <p:sp>
        <p:nvSpPr>
          <p:cNvPr id="4" name="Content Placeholder 3">
            <a:extLst>
              <a:ext uri="{FF2B5EF4-FFF2-40B4-BE49-F238E27FC236}">
                <a16:creationId xmlns:a16="http://schemas.microsoft.com/office/drawing/2014/main" id="{28EFF36E-A8DA-C14F-AC9A-BD49F9C54CDB}"/>
              </a:ext>
            </a:extLst>
          </p:cNvPr>
          <p:cNvSpPr>
            <a:spLocks noGrp="1"/>
          </p:cNvSpPr>
          <p:nvPr>
            <p:ph sz="half" idx="2"/>
          </p:nvPr>
        </p:nvSpPr>
        <p:spPr/>
        <p:txBody>
          <a:bodyPr/>
          <a:lstStyle/>
          <a:p>
            <a:endParaRPr lang="en-US"/>
          </a:p>
        </p:txBody>
      </p:sp>
      <p:pic>
        <p:nvPicPr>
          <p:cNvPr id="22" name="Content Placeholder 21" descr="Chart, line chart&#10;&#10;Description automatically generated">
            <a:extLst>
              <a:ext uri="{FF2B5EF4-FFF2-40B4-BE49-F238E27FC236}">
                <a16:creationId xmlns:a16="http://schemas.microsoft.com/office/drawing/2014/main" id="{DE423CEE-AAFC-D448-8574-B70C540EA6CC}"/>
              </a:ext>
            </a:extLst>
          </p:cNvPr>
          <p:cNvPicPr>
            <a:picLocks noGrp="1" noChangeAspect="1"/>
          </p:cNvPicPr>
          <p:nvPr>
            <p:ph sz="half" idx="1"/>
          </p:nvPr>
        </p:nvPicPr>
        <p:blipFill>
          <a:blip r:embed="rId2"/>
          <a:stretch>
            <a:fillRect/>
          </a:stretch>
        </p:blipFill>
        <p:spPr>
          <a:xfrm>
            <a:off x="940525" y="1814779"/>
            <a:ext cx="10806908" cy="5043221"/>
          </a:xfrm>
        </p:spPr>
      </p:pic>
      <p:sp>
        <p:nvSpPr>
          <p:cNvPr id="23" name="TextBox 22">
            <a:extLst>
              <a:ext uri="{FF2B5EF4-FFF2-40B4-BE49-F238E27FC236}">
                <a16:creationId xmlns:a16="http://schemas.microsoft.com/office/drawing/2014/main" id="{9247867D-E1C1-DA4D-8CD7-B4464D54B906}"/>
              </a:ext>
            </a:extLst>
          </p:cNvPr>
          <p:cNvSpPr txBox="1"/>
          <p:nvPr/>
        </p:nvSpPr>
        <p:spPr>
          <a:xfrm>
            <a:off x="7380515" y="2599509"/>
            <a:ext cx="1292341" cy="369332"/>
          </a:xfrm>
          <a:prstGeom prst="rect">
            <a:avLst/>
          </a:prstGeom>
          <a:noFill/>
        </p:spPr>
        <p:txBody>
          <a:bodyPr wrap="none" rtlCol="0">
            <a:spAutoFit/>
          </a:bodyPr>
          <a:lstStyle/>
          <a:p>
            <a:r>
              <a:rPr lang="en-US" dirty="0"/>
              <a:t>WI/05; 4th</a:t>
            </a:r>
          </a:p>
        </p:txBody>
      </p:sp>
      <p:sp>
        <p:nvSpPr>
          <p:cNvPr id="24" name="TextBox 23">
            <a:extLst>
              <a:ext uri="{FF2B5EF4-FFF2-40B4-BE49-F238E27FC236}">
                <a16:creationId xmlns:a16="http://schemas.microsoft.com/office/drawing/2014/main" id="{651859C4-E8EF-3747-8F81-9BC0BD26BD56}"/>
              </a:ext>
            </a:extLst>
          </p:cNvPr>
          <p:cNvSpPr txBox="1"/>
          <p:nvPr/>
        </p:nvSpPr>
        <p:spPr>
          <a:xfrm>
            <a:off x="5599397" y="2599509"/>
            <a:ext cx="1431802" cy="369332"/>
          </a:xfrm>
          <a:prstGeom prst="rect">
            <a:avLst/>
          </a:prstGeom>
          <a:noFill/>
        </p:spPr>
        <p:txBody>
          <a:bodyPr wrap="none" rtlCol="0">
            <a:spAutoFit/>
          </a:bodyPr>
          <a:lstStyle/>
          <a:p>
            <a:r>
              <a:rPr lang="en-US" dirty="0"/>
              <a:t>WI/05; ~9th</a:t>
            </a:r>
          </a:p>
        </p:txBody>
      </p:sp>
      <p:sp>
        <p:nvSpPr>
          <p:cNvPr id="25" name="TextBox 24">
            <a:extLst>
              <a:ext uri="{FF2B5EF4-FFF2-40B4-BE49-F238E27FC236}">
                <a16:creationId xmlns:a16="http://schemas.microsoft.com/office/drawing/2014/main" id="{6C2A0ACB-D916-F745-9C08-F155531CDE16}"/>
              </a:ext>
            </a:extLst>
          </p:cNvPr>
          <p:cNvSpPr txBox="1"/>
          <p:nvPr/>
        </p:nvSpPr>
        <p:spPr>
          <a:xfrm>
            <a:off x="2184799" y="2599509"/>
            <a:ext cx="1292341" cy="369332"/>
          </a:xfrm>
          <a:prstGeom prst="rect">
            <a:avLst/>
          </a:prstGeom>
          <a:noFill/>
        </p:spPr>
        <p:txBody>
          <a:bodyPr wrap="none" rtlCol="0">
            <a:spAutoFit/>
          </a:bodyPr>
          <a:lstStyle/>
          <a:p>
            <a:r>
              <a:rPr lang="en-US" dirty="0"/>
              <a:t>WI/05; 6th</a:t>
            </a:r>
          </a:p>
        </p:txBody>
      </p:sp>
    </p:spTree>
    <p:extLst>
      <p:ext uri="{BB962C8B-B14F-4D97-AF65-F5344CB8AC3E}">
        <p14:creationId xmlns:p14="http://schemas.microsoft.com/office/powerpoint/2010/main" val="282287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D6BC-4EE3-A84F-A950-5EFC28391F57}"/>
              </a:ext>
            </a:extLst>
          </p:cNvPr>
          <p:cNvSpPr>
            <a:spLocks noGrp="1"/>
          </p:cNvSpPr>
          <p:nvPr>
            <p:ph type="title"/>
          </p:nvPr>
        </p:nvSpPr>
        <p:spPr>
          <a:xfrm>
            <a:off x="6313716" y="624110"/>
            <a:ext cx="5190895" cy="1280890"/>
          </a:xfrm>
        </p:spPr>
        <p:txBody>
          <a:bodyPr/>
          <a:lstStyle/>
          <a:p>
            <a:r>
              <a:rPr lang="en-US" dirty="0"/>
              <a:t>Normalization of Distances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AFEF70-8B6E-4247-AF75-C9295DA45AA4}"/>
                  </a:ext>
                </a:extLst>
              </p:cNvPr>
              <p:cNvSpPr>
                <a:spLocks noGrp="1"/>
              </p:cNvSpPr>
              <p:nvPr>
                <p:ph sz="half" idx="2"/>
              </p:nvPr>
            </p:nvSpPr>
            <p:spPr>
              <a:xfrm>
                <a:off x="6096000" y="2126221"/>
                <a:ext cx="5408611" cy="4288391"/>
              </a:xfrm>
            </p:spPr>
            <p:txBody>
              <a:bodyPr>
                <a:normAutofit fontScale="92500" lnSpcReduction="10000"/>
              </a:bodyPr>
              <a:lstStyle/>
              <a:p>
                <a:pPr marL="0" indent="0">
                  <a:buNone/>
                </a:pPr>
                <a:r>
                  <a:rPr lang="en-US" dirty="0"/>
                  <a:t>The distance ranges differ between the methods</a:t>
                </a:r>
              </a:p>
              <a:p>
                <a:pPr marL="0" indent="0">
                  <a:buNone/>
                </a:pPr>
                <a:r>
                  <a:rPr lang="en-US" dirty="0"/>
                  <a:t>	Year: 0 - 46</a:t>
                </a:r>
              </a:p>
              <a:p>
                <a:pPr marL="0" indent="0">
                  <a:buNone/>
                </a:pPr>
                <a:r>
                  <a:rPr lang="en-US" dirty="0"/>
                  <a:t>	P-Epitope: 0 – 0.667</a:t>
                </a:r>
              </a:p>
              <a:p>
                <a:pPr marL="0" indent="0">
                  <a:buNone/>
                </a:pPr>
                <a:r>
                  <a:rPr lang="en-US" dirty="0"/>
                  <a:t>	Cartography: 0 – 6.259</a:t>
                </a:r>
              </a:p>
              <a:p>
                <a:pPr marL="0" indent="0">
                  <a:buNone/>
                </a:pPr>
                <a:r>
                  <a:rPr lang="en-US" dirty="0"/>
                  <a:t>Normalization: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𝐷𝑖𝑠𝑡𝑎𝑛𝑐𝑒</m:t>
                          </m:r>
                        </m:e>
                        <m:sub>
                          <m:r>
                            <a:rPr lang="en-US" b="0" i="1" smtClean="0">
                              <a:latin typeface="Cambria Math" panose="02040503050406030204" pitchFamily="18" charset="0"/>
                            </a:rPr>
                            <m:t>𝑁𝑜𝑟𝑚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𝑖𝑗𝑘𝑚𝑛</m:t>
                              </m:r>
                            </m:sub>
                          </m:sSub>
                        </m:num>
                        <m:den>
                          <m:r>
                            <a:rPr lang="en-US" b="0" i="1" smtClean="0">
                              <a:latin typeface="Cambria Math" panose="02040503050406030204" pitchFamily="18" charset="0"/>
                            </a:rPr>
                            <m:t>𝑀𝑎𝑥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𝑖𝑗𝑘</m:t>
                              </m:r>
                            </m:sub>
                          </m:sSub>
                          <m:r>
                            <a:rPr lang="en-US" b="0" i="1" smtClean="0">
                              <a:latin typeface="Cambria Math" panose="02040503050406030204" pitchFamily="18" charset="0"/>
                            </a:rPr>
                            <m:t>)</m:t>
                          </m:r>
                        </m:den>
                      </m:f>
                    </m:oMath>
                  </m:oMathPara>
                </a14:m>
                <a:endParaRPr lang="en-US" dirty="0"/>
              </a:p>
              <a:p>
                <a:pPr marL="0" indent="0">
                  <a:buNone/>
                </a:pPr>
                <a:r>
                  <a:rPr lang="en-US" dirty="0"/>
                  <a:t>Grouped by: distance method (</a:t>
                </a:r>
                <a:r>
                  <a:rPr lang="en-US" dirty="0" err="1"/>
                  <a:t>i</a:t>
                </a:r>
                <a:r>
                  <a:rPr lang="en-US" dirty="0"/>
                  <a:t>), season (j), and vaccine (k)</a:t>
                </a:r>
              </a:p>
              <a:p>
                <a:r>
                  <a:rPr lang="en-US" dirty="0"/>
                  <a:t>Different viruses tested for different seasons</a:t>
                </a:r>
              </a:p>
              <a:p>
                <a:r>
                  <a:rPr lang="en-US" dirty="0"/>
                  <a:t>Allows for comparison within seasons but not between</a:t>
                </a:r>
              </a:p>
              <a:p>
                <a:r>
                  <a:rPr lang="en-US" dirty="0"/>
                  <a:t>Individual (m); Heterologous strain (n)</a:t>
                </a:r>
              </a:p>
            </p:txBody>
          </p:sp>
        </mc:Choice>
        <mc:Fallback xmlns="">
          <p:sp>
            <p:nvSpPr>
              <p:cNvPr id="4" name="Content Placeholder 3">
                <a:extLst>
                  <a:ext uri="{FF2B5EF4-FFF2-40B4-BE49-F238E27FC236}">
                    <a16:creationId xmlns:a16="http://schemas.microsoft.com/office/drawing/2014/main" id="{79AFEF70-8B6E-4247-AF75-C9295DA45AA4}"/>
                  </a:ext>
                </a:extLst>
              </p:cNvPr>
              <p:cNvSpPr>
                <a:spLocks noGrp="1" noRot="1" noChangeAspect="1" noMove="1" noResize="1" noEditPoints="1" noAdjustHandles="1" noChangeArrowheads="1" noChangeShapeType="1" noTextEdit="1"/>
              </p:cNvSpPr>
              <p:nvPr>
                <p:ph sz="half" idx="2"/>
              </p:nvPr>
            </p:nvSpPr>
            <p:spPr>
              <a:xfrm>
                <a:off x="6096000" y="2126221"/>
                <a:ext cx="5408611" cy="4288391"/>
              </a:xfrm>
              <a:blipFill>
                <a:blip r:embed="rId2"/>
                <a:stretch>
                  <a:fillRect l="-704" t="-1183" r="-235" b="-118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A96BECF-2CDE-0247-9889-3F7C462B8C48}"/>
              </a:ext>
            </a:extLst>
          </p:cNvPr>
          <p:cNvSpPr txBox="1"/>
          <p:nvPr/>
        </p:nvSpPr>
        <p:spPr>
          <a:xfrm>
            <a:off x="5878286" y="6414613"/>
            <a:ext cx="4379725" cy="369332"/>
          </a:xfrm>
          <a:prstGeom prst="rect">
            <a:avLst/>
          </a:prstGeom>
          <a:noFill/>
        </p:spPr>
        <p:txBody>
          <a:bodyPr wrap="none" rtlCol="0">
            <a:spAutoFit/>
          </a:bodyPr>
          <a:lstStyle/>
          <a:p>
            <a:r>
              <a:rPr lang="en-US" dirty="0"/>
              <a:t>H3N2-Hong Kong-2014 Vaccine Strain</a:t>
            </a:r>
          </a:p>
        </p:txBody>
      </p:sp>
      <p:pic>
        <p:nvPicPr>
          <p:cNvPr id="23" name="Content Placeholder 22" descr="Graphical user interface&#10;&#10;Description automatically generated with medium confidence">
            <a:extLst>
              <a:ext uri="{FF2B5EF4-FFF2-40B4-BE49-F238E27FC236}">
                <a16:creationId xmlns:a16="http://schemas.microsoft.com/office/drawing/2014/main" id="{9A800067-3D16-2D45-BC0F-70C196B7D61F}"/>
              </a:ext>
            </a:extLst>
          </p:cNvPr>
          <p:cNvPicPr>
            <a:picLocks noGrp="1" noChangeAspect="1"/>
          </p:cNvPicPr>
          <p:nvPr>
            <p:ph sz="half" idx="1"/>
          </p:nvPr>
        </p:nvPicPr>
        <p:blipFill>
          <a:blip r:embed="rId3"/>
          <a:stretch>
            <a:fillRect/>
          </a:stretch>
        </p:blipFill>
        <p:spPr>
          <a:xfrm>
            <a:off x="0" y="439443"/>
            <a:ext cx="5975169" cy="5975169"/>
          </a:xfrm>
        </p:spPr>
      </p:pic>
    </p:spTree>
    <p:extLst>
      <p:ext uri="{BB962C8B-B14F-4D97-AF65-F5344CB8AC3E}">
        <p14:creationId xmlns:p14="http://schemas.microsoft.com/office/powerpoint/2010/main" val="3426285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F0ED-34E3-D94A-A208-6A71C1206CD4}"/>
              </a:ext>
            </a:extLst>
          </p:cNvPr>
          <p:cNvSpPr>
            <a:spLocks noGrp="1"/>
          </p:cNvSpPr>
          <p:nvPr>
            <p:ph type="title"/>
          </p:nvPr>
        </p:nvSpPr>
        <p:spPr/>
        <p:txBody>
          <a:bodyPr/>
          <a:lstStyle/>
          <a:p>
            <a:r>
              <a:rPr lang="en-US" dirty="0"/>
              <a:t>Comparison of Pre/Post Titer </a:t>
            </a:r>
          </a:p>
        </p:txBody>
      </p:sp>
      <p:pic>
        <p:nvPicPr>
          <p:cNvPr id="6" name="Content Placeholder 5" descr="A picture containing calendar&#10;&#10;Description automatically generated">
            <a:extLst>
              <a:ext uri="{FF2B5EF4-FFF2-40B4-BE49-F238E27FC236}">
                <a16:creationId xmlns:a16="http://schemas.microsoft.com/office/drawing/2014/main" id="{4947E63C-2C55-F141-B7FB-96B6F52DE61A}"/>
              </a:ext>
            </a:extLst>
          </p:cNvPr>
          <p:cNvPicPr>
            <a:picLocks noGrp="1" noChangeAspect="1"/>
          </p:cNvPicPr>
          <p:nvPr>
            <p:ph sz="half" idx="1"/>
          </p:nvPr>
        </p:nvPicPr>
        <p:blipFill>
          <a:blip r:embed="rId3"/>
          <a:stretch>
            <a:fillRect/>
          </a:stretch>
        </p:blipFill>
        <p:spPr>
          <a:xfrm>
            <a:off x="687389" y="2003535"/>
            <a:ext cx="6366787" cy="4732047"/>
          </a:xfrm>
        </p:spPr>
      </p:pic>
      <p:sp>
        <p:nvSpPr>
          <p:cNvPr id="4" name="Content Placeholder 3">
            <a:extLst>
              <a:ext uri="{FF2B5EF4-FFF2-40B4-BE49-F238E27FC236}">
                <a16:creationId xmlns:a16="http://schemas.microsoft.com/office/drawing/2014/main" id="{246E2B10-7E11-8342-A9BE-6BC38BBB0010}"/>
              </a:ext>
            </a:extLst>
          </p:cNvPr>
          <p:cNvSpPr>
            <a:spLocks noGrp="1"/>
          </p:cNvSpPr>
          <p:nvPr>
            <p:ph sz="half" idx="2"/>
          </p:nvPr>
        </p:nvSpPr>
        <p:spPr/>
        <p:txBody>
          <a:bodyPr/>
          <a:lstStyle/>
          <a:p>
            <a:r>
              <a:rPr lang="en-US" dirty="0"/>
              <a:t>H1N1:</a:t>
            </a:r>
          </a:p>
          <a:p>
            <a:pPr lvl="1"/>
            <a:r>
              <a:rPr lang="en-US" dirty="0"/>
              <a:t>P-epitope/Cartography</a:t>
            </a:r>
          </a:p>
          <a:p>
            <a:r>
              <a:rPr lang="en-US" dirty="0"/>
              <a:t>H3N2:</a:t>
            </a:r>
          </a:p>
          <a:p>
            <a:pPr lvl="1"/>
            <a:r>
              <a:rPr lang="en-US" dirty="0"/>
              <a:t>All three are similar</a:t>
            </a:r>
          </a:p>
          <a:p>
            <a:pPr lvl="1"/>
            <a:r>
              <a:rPr lang="en-US" dirty="0"/>
              <a:t>Antigenic drift is well correlated with time</a:t>
            </a:r>
          </a:p>
          <a:p>
            <a:r>
              <a:rPr lang="en-US" dirty="0"/>
              <a:t>Type B</a:t>
            </a:r>
          </a:p>
          <a:p>
            <a:pPr lvl="1"/>
            <a:r>
              <a:rPr lang="en-US" dirty="0"/>
              <a:t>All strains are shown for each subtype </a:t>
            </a:r>
          </a:p>
        </p:txBody>
      </p:sp>
    </p:spTree>
    <p:extLst>
      <p:ext uri="{BB962C8B-B14F-4D97-AF65-F5344CB8AC3E}">
        <p14:creationId xmlns:p14="http://schemas.microsoft.com/office/powerpoint/2010/main" val="1028164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6C4F-14FB-494C-A9AF-2D31A6810232}"/>
              </a:ext>
            </a:extLst>
          </p:cNvPr>
          <p:cNvSpPr>
            <a:spLocks noGrp="1"/>
          </p:cNvSpPr>
          <p:nvPr>
            <p:ph type="title"/>
          </p:nvPr>
        </p:nvSpPr>
        <p:spPr/>
        <p:txBody>
          <a:bodyPr/>
          <a:lstStyle/>
          <a:p>
            <a:r>
              <a:rPr lang="en-US" dirty="0"/>
              <a:t>Next Generation of Influenza Vaccines</a:t>
            </a:r>
          </a:p>
        </p:txBody>
      </p:sp>
      <p:graphicFrame>
        <p:nvGraphicFramePr>
          <p:cNvPr id="6" name="Table 6">
            <a:extLst>
              <a:ext uri="{FF2B5EF4-FFF2-40B4-BE49-F238E27FC236}">
                <a16:creationId xmlns:a16="http://schemas.microsoft.com/office/drawing/2014/main" id="{C5A85E0D-5E1B-BA4C-B36D-ECDDC75A50E9}"/>
              </a:ext>
            </a:extLst>
          </p:cNvPr>
          <p:cNvGraphicFramePr>
            <a:graphicFrameLocks noGrp="1"/>
          </p:cNvGraphicFramePr>
          <p:nvPr>
            <p:ph sz="half" idx="1"/>
            <p:extLst>
              <p:ext uri="{D42A27DB-BD31-4B8C-83A1-F6EECF244321}">
                <p14:modId xmlns:p14="http://schemas.microsoft.com/office/powerpoint/2010/main" val="3042464791"/>
              </p:ext>
            </p:extLst>
          </p:nvPr>
        </p:nvGraphicFramePr>
        <p:xfrm>
          <a:off x="838200" y="2434114"/>
          <a:ext cx="5181600" cy="34036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90892915"/>
                    </a:ext>
                  </a:extLst>
                </a:gridCol>
                <a:gridCol w="2590800">
                  <a:extLst>
                    <a:ext uri="{9D8B030D-6E8A-4147-A177-3AD203B41FA5}">
                      <a16:colId xmlns:a16="http://schemas.microsoft.com/office/drawing/2014/main" val="454171842"/>
                    </a:ext>
                  </a:extLst>
                </a:gridCol>
              </a:tblGrid>
              <a:tr h="370840">
                <a:tc>
                  <a:txBody>
                    <a:bodyPr/>
                    <a:lstStyle/>
                    <a:p>
                      <a:r>
                        <a:rPr lang="en-US" dirty="0"/>
                        <a:t>Vaccine</a:t>
                      </a:r>
                    </a:p>
                  </a:txBody>
                  <a:tcPr/>
                </a:tc>
                <a:tc>
                  <a:txBody>
                    <a:bodyPr/>
                    <a:lstStyle/>
                    <a:p>
                      <a:r>
                        <a:rPr lang="en-US" dirty="0"/>
                        <a:t>Breadth</a:t>
                      </a:r>
                    </a:p>
                  </a:txBody>
                  <a:tcPr/>
                </a:tc>
                <a:extLst>
                  <a:ext uri="{0D108BD9-81ED-4DB2-BD59-A6C34878D82A}">
                    <a16:rowId xmlns:a16="http://schemas.microsoft.com/office/drawing/2014/main" val="4214243809"/>
                  </a:ext>
                </a:extLst>
              </a:tr>
              <a:tr h="370840">
                <a:tc>
                  <a:txBody>
                    <a:bodyPr/>
                    <a:lstStyle/>
                    <a:p>
                      <a:r>
                        <a:rPr lang="en-US" dirty="0"/>
                        <a:t>Strain-specific</a:t>
                      </a:r>
                    </a:p>
                  </a:txBody>
                  <a:tcPr/>
                </a:tc>
                <a:tc>
                  <a:txBody>
                    <a:bodyPr/>
                    <a:lstStyle/>
                    <a:p>
                      <a:r>
                        <a:rPr lang="en-US" dirty="0"/>
                        <a:t>Current Circulating Strain</a:t>
                      </a:r>
                    </a:p>
                  </a:txBody>
                  <a:tcPr/>
                </a:tc>
                <a:extLst>
                  <a:ext uri="{0D108BD9-81ED-4DB2-BD59-A6C34878D82A}">
                    <a16:rowId xmlns:a16="http://schemas.microsoft.com/office/drawing/2014/main" val="1773673069"/>
                  </a:ext>
                </a:extLst>
              </a:tr>
              <a:tr h="370840">
                <a:tc>
                  <a:txBody>
                    <a:bodyPr/>
                    <a:lstStyle/>
                    <a:p>
                      <a:r>
                        <a:rPr lang="en-US" dirty="0"/>
                        <a:t>Subtype-specific</a:t>
                      </a:r>
                    </a:p>
                  </a:txBody>
                  <a:tcPr/>
                </a:tc>
                <a:tc>
                  <a:txBody>
                    <a:bodyPr/>
                    <a:lstStyle/>
                    <a:p>
                      <a:r>
                        <a:rPr lang="en-US" dirty="0"/>
                        <a:t>Multiple strains within a subtype (H1 or H3)</a:t>
                      </a:r>
                    </a:p>
                  </a:txBody>
                  <a:tcPr/>
                </a:tc>
                <a:extLst>
                  <a:ext uri="{0D108BD9-81ED-4DB2-BD59-A6C34878D82A}">
                    <a16:rowId xmlns:a16="http://schemas.microsoft.com/office/drawing/2014/main" val="1553201894"/>
                  </a:ext>
                </a:extLst>
              </a:tr>
              <a:tr h="370840">
                <a:tc>
                  <a:txBody>
                    <a:bodyPr/>
                    <a:lstStyle/>
                    <a:p>
                      <a:r>
                        <a:rPr lang="en-US" dirty="0"/>
                        <a:t>Group-specific</a:t>
                      </a:r>
                    </a:p>
                  </a:txBody>
                  <a:tcPr/>
                </a:tc>
                <a:tc>
                  <a:txBody>
                    <a:bodyPr/>
                    <a:lstStyle/>
                    <a:p>
                      <a:r>
                        <a:rPr lang="en-US" dirty="0"/>
                        <a:t>Multiple subtypes within a group</a:t>
                      </a:r>
                    </a:p>
                  </a:txBody>
                  <a:tcPr/>
                </a:tc>
                <a:extLst>
                  <a:ext uri="{0D108BD9-81ED-4DB2-BD59-A6C34878D82A}">
                    <a16:rowId xmlns:a16="http://schemas.microsoft.com/office/drawing/2014/main" val="3460678835"/>
                  </a:ext>
                </a:extLst>
              </a:tr>
              <a:tr h="370840">
                <a:tc>
                  <a:txBody>
                    <a:bodyPr/>
                    <a:lstStyle/>
                    <a:p>
                      <a:r>
                        <a:rPr lang="en-US" dirty="0"/>
                        <a:t>Pan-group</a:t>
                      </a:r>
                    </a:p>
                  </a:txBody>
                  <a:tcPr/>
                </a:tc>
                <a:tc>
                  <a:txBody>
                    <a:bodyPr/>
                    <a:lstStyle/>
                    <a:p>
                      <a:r>
                        <a:rPr lang="en-US" dirty="0"/>
                        <a:t>Entire Group</a:t>
                      </a:r>
                    </a:p>
                  </a:txBody>
                  <a:tcPr/>
                </a:tc>
                <a:extLst>
                  <a:ext uri="{0D108BD9-81ED-4DB2-BD59-A6C34878D82A}">
                    <a16:rowId xmlns:a16="http://schemas.microsoft.com/office/drawing/2014/main" val="2212922247"/>
                  </a:ext>
                </a:extLst>
              </a:tr>
              <a:tr h="370840">
                <a:tc>
                  <a:txBody>
                    <a:bodyPr/>
                    <a:lstStyle/>
                    <a:p>
                      <a:r>
                        <a:rPr lang="en-US" dirty="0"/>
                        <a:t>Universal Flu A</a:t>
                      </a:r>
                    </a:p>
                  </a:txBody>
                  <a:tcPr/>
                </a:tc>
                <a:tc>
                  <a:txBody>
                    <a:bodyPr/>
                    <a:lstStyle/>
                    <a:p>
                      <a:r>
                        <a:rPr lang="en-US" dirty="0"/>
                        <a:t>All Influenza A</a:t>
                      </a:r>
                    </a:p>
                  </a:txBody>
                  <a:tcPr/>
                </a:tc>
                <a:extLst>
                  <a:ext uri="{0D108BD9-81ED-4DB2-BD59-A6C34878D82A}">
                    <a16:rowId xmlns:a16="http://schemas.microsoft.com/office/drawing/2014/main" val="3137922489"/>
                  </a:ext>
                </a:extLst>
              </a:tr>
              <a:tr h="370840">
                <a:tc>
                  <a:txBody>
                    <a:bodyPr/>
                    <a:lstStyle/>
                    <a:p>
                      <a:r>
                        <a:rPr lang="en-US" dirty="0"/>
                        <a:t>Universal Flu</a:t>
                      </a:r>
                    </a:p>
                  </a:txBody>
                  <a:tcPr/>
                </a:tc>
                <a:tc>
                  <a:txBody>
                    <a:bodyPr/>
                    <a:lstStyle/>
                    <a:p>
                      <a:r>
                        <a:rPr lang="en-US" dirty="0"/>
                        <a:t>All influenza A and B</a:t>
                      </a:r>
                    </a:p>
                  </a:txBody>
                  <a:tcPr/>
                </a:tc>
                <a:extLst>
                  <a:ext uri="{0D108BD9-81ED-4DB2-BD59-A6C34878D82A}">
                    <a16:rowId xmlns:a16="http://schemas.microsoft.com/office/drawing/2014/main" val="1436339786"/>
                  </a:ext>
                </a:extLst>
              </a:tr>
            </a:tbl>
          </a:graphicData>
        </a:graphic>
      </p:graphicFrame>
      <p:pic>
        <p:nvPicPr>
          <p:cNvPr id="8" name="Content Placeholder 7">
            <a:extLst>
              <a:ext uri="{FF2B5EF4-FFF2-40B4-BE49-F238E27FC236}">
                <a16:creationId xmlns:a16="http://schemas.microsoft.com/office/drawing/2014/main" id="{FACF2EE1-0FF0-074D-BAAD-B658A15F7B01}"/>
              </a:ext>
            </a:extLst>
          </p:cNvPr>
          <p:cNvPicPr>
            <a:picLocks noGrp="1" noChangeAspect="1"/>
          </p:cNvPicPr>
          <p:nvPr>
            <p:ph sz="half" idx="2"/>
          </p:nvPr>
        </p:nvPicPr>
        <p:blipFill>
          <a:blip r:embed="rId2"/>
          <a:stretch>
            <a:fillRect/>
          </a:stretch>
        </p:blipFill>
        <p:spPr>
          <a:xfrm>
            <a:off x="6035397" y="1940083"/>
            <a:ext cx="6093839" cy="3731373"/>
          </a:xfrm>
        </p:spPr>
      </p:pic>
      <p:sp>
        <p:nvSpPr>
          <p:cNvPr id="9" name="TextBox 8">
            <a:extLst>
              <a:ext uri="{FF2B5EF4-FFF2-40B4-BE49-F238E27FC236}">
                <a16:creationId xmlns:a16="http://schemas.microsoft.com/office/drawing/2014/main" id="{624E0028-8486-354B-8565-37570DE6C5F7}"/>
              </a:ext>
            </a:extLst>
          </p:cNvPr>
          <p:cNvSpPr txBox="1"/>
          <p:nvPr/>
        </p:nvSpPr>
        <p:spPr>
          <a:xfrm>
            <a:off x="0" y="6414882"/>
            <a:ext cx="6093839" cy="400110"/>
          </a:xfrm>
          <a:prstGeom prst="rect">
            <a:avLst/>
          </a:prstGeom>
          <a:noFill/>
        </p:spPr>
        <p:txBody>
          <a:bodyPr wrap="square" rtlCol="0">
            <a:spAutoFit/>
          </a:bodyPr>
          <a:lstStyle/>
          <a:p>
            <a:r>
              <a:rPr lang="en-US" sz="1000" dirty="0"/>
              <a:t>Wei, CJ., Crank, M.C., Shiver, J. </a:t>
            </a:r>
            <a:r>
              <a:rPr lang="en-US" sz="1000" i="1" dirty="0"/>
              <a:t>et al.</a:t>
            </a:r>
            <a:r>
              <a:rPr lang="en-US" sz="1000" dirty="0"/>
              <a:t> Next-generation influenza vaccines: opportunities and challenges. </a:t>
            </a:r>
            <a:r>
              <a:rPr lang="en-US" sz="1000" i="1" dirty="0"/>
              <a:t>Nat Rev Drug </a:t>
            </a:r>
            <a:r>
              <a:rPr lang="en-US" sz="1000" i="1" dirty="0" err="1"/>
              <a:t>Discov</a:t>
            </a:r>
            <a:r>
              <a:rPr lang="en-US" sz="1000" dirty="0"/>
              <a:t> </a:t>
            </a:r>
            <a:r>
              <a:rPr lang="en-US" sz="1000" b="1" dirty="0"/>
              <a:t>19, </a:t>
            </a:r>
            <a:r>
              <a:rPr lang="en-US" sz="1000" dirty="0"/>
              <a:t>239–252 (2020). https://</a:t>
            </a:r>
            <a:r>
              <a:rPr lang="en-US" sz="1000" dirty="0" err="1"/>
              <a:t>doi.org</a:t>
            </a:r>
            <a:r>
              <a:rPr lang="en-US" sz="1000" dirty="0"/>
              <a:t>/10.1038/s41573-019-0056-x</a:t>
            </a:r>
          </a:p>
        </p:txBody>
      </p:sp>
    </p:spTree>
    <p:extLst>
      <p:ext uri="{BB962C8B-B14F-4D97-AF65-F5344CB8AC3E}">
        <p14:creationId xmlns:p14="http://schemas.microsoft.com/office/powerpoint/2010/main" val="3824520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BEB5-5003-9E40-B22C-51B4779D704E}"/>
              </a:ext>
            </a:extLst>
          </p:cNvPr>
          <p:cNvSpPr>
            <a:spLocks noGrp="1"/>
          </p:cNvSpPr>
          <p:nvPr>
            <p:ph type="title"/>
          </p:nvPr>
        </p:nvSpPr>
        <p:spPr/>
        <p:txBody>
          <a:bodyPr/>
          <a:lstStyle/>
          <a:p>
            <a:r>
              <a:rPr lang="en-US" dirty="0"/>
              <a:t>Single component vaccines elicit cross-lineage responses</a:t>
            </a:r>
          </a:p>
        </p:txBody>
      </p:sp>
      <p:pic>
        <p:nvPicPr>
          <p:cNvPr id="6" name="Content Placeholder 5" descr="Chart&#10;&#10;Description automatically generated">
            <a:extLst>
              <a:ext uri="{FF2B5EF4-FFF2-40B4-BE49-F238E27FC236}">
                <a16:creationId xmlns:a16="http://schemas.microsoft.com/office/drawing/2014/main" id="{98E28A18-B68C-6046-B7BC-7AD9C71D5A60}"/>
              </a:ext>
            </a:extLst>
          </p:cNvPr>
          <p:cNvPicPr>
            <a:picLocks noGrp="1" noChangeAspect="1"/>
          </p:cNvPicPr>
          <p:nvPr>
            <p:ph sz="half" idx="1"/>
          </p:nvPr>
        </p:nvPicPr>
        <p:blipFill>
          <a:blip r:embed="rId2"/>
          <a:stretch>
            <a:fillRect/>
          </a:stretch>
        </p:blipFill>
        <p:spPr>
          <a:xfrm>
            <a:off x="273050" y="2126222"/>
            <a:ext cx="5937250" cy="4749799"/>
          </a:xfrm>
        </p:spPr>
      </p:pic>
      <p:pic>
        <p:nvPicPr>
          <p:cNvPr id="12" name="Content Placeholder 11" descr="Chart&#10;&#10;Description automatically generated">
            <a:extLst>
              <a:ext uri="{FF2B5EF4-FFF2-40B4-BE49-F238E27FC236}">
                <a16:creationId xmlns:a16="http://schemas.microsoft.com/office/drawing/2014/main" id="{95805C82-282B-3B4C-A57A-CA483395D41C}"/>
              </a:ext>
            </a:extLst>
          </p:cNvPr>
          <p:cNvPicPr>
            <a:picLocks noGrp="1" noChangeAspect="1"/>
          </p:cNvPicPr>
          <p:nvPr>
            <p:ph sz="half" idx="2"/>
          </p:nvPr>
        </p:nvPicPr>
        <p:blipFill>
          <a:blip r:embed="rId3"/>
          <a:stretch>
            <a:fillRect/>
          </a:stretch>
        </p:blipFill>
        <p:spPr>
          <a:xfrm>
            <a:off x="6388259" y="2021549"/>
            <a:ext cx="5803741" cy="4836451"/>
          </a:xfrm>
        </p:spPr>
      </p:pic>
    </p:spTree>
    <p:extLst>
      <p:ext uri="{BB962C8B-B14F-4D97-AF65-F5344CB8AC3E}">
        <p14:creationId xmlns:p14="http://schemas.microsoft.com/office/powerpoint/2010/main" val="1691077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42A2-FE16-A24B-A9E5-FE65DC8FA151}"/>
              </a:ext>
            </a:extLst>
          </p:cNvPr>
          <p:cNvSpPr>
            <a:spLocks noGrp="1"/>
          </p:cNvSpPr>
          <p:nvPr>
            <p:ph type="title"/>
          </p:nvPr>
        </p:nvSpPr>
        <p:spPr/>
        <p:txBody>
          <a:bodyPr/>
          <a:lstStyle/>
          <a:p>
            <a:r>
              <a:rPr lang="en-US" dirty="0"/>
              <a:t>Comparing measures of SD recipients</a:t>
            </a:r>
          </a:p>
        </p:txBody>
      </p:sp>
      <p:pic>
        <p:nvPicPr>
          <p:cNvPr id="16" name="Content Placeholder 15" descr="Chart&#10;&#10;Description automatically generated with medium confidence">
            <a:extLst>
              <a:ext uri="{FF2B5EF4-FFF2-40B4-BE49-F238E27FC236}">
                <a16:creationId xmlns:a16="http://schemas.microsoft.com/office/drawing/2014/main" id="{62675BA5-FEDB-0E4E-968C-0E2C4EF0D9B3}"/>
              </a:ext>
            </a:extLst>
          </p:cNvPr>
          <p:cNvPicPr>
            <a:picLocks noGrp="1" noChangeAspect="1"/>
          </p:cNvPicPr>
          <p:nvPr>
            <p:ph sz="half" idx="2"/>
          </p:nvPr>
        </p:nvPicPr>
        <p:blipFill rotWithShape="1">
          <a:blip r:embed="rId3"/>
          <a:srcRect l="2314" t="1" r="15228" b="52540"/>
          <a:stretch/>
        </p:blipFill>
        <p:spPr>
          <a:xfrm>
            <a:off x="241254" y="1486453"/>
            <a:ext cx="7691718" cy="4580182"/>
          </a:xfrm>
        </p:spPr>
      </p:pic>
      <p:sp>
        <p:nvSpPr>
          <p:cNvPr id="17" name="Triangle 16">
            <a:extLst>
              <a:ext uri="{FF2B5EF4-FFF2-40B4-BE49-F238E27FC236}">
                <a16:creationId xmlns:a16="http://schemas.microsoft.com/office/drawing/2014/main" id="{9E6FADB8-0711-E844-A279-BD8BB1E38BDA}"/>
              </a:ext>
            </a:extLst>
          </p:cNvPr>
          <p:cNvSpPr/>
          <p:nvPr/>
        </p:nvSpPr>
        <p:spPr>
          <a:xfrm rot="1719848" flipV="1">
            <a:off x="2716317" y="2991268"/>
            <a:ext cx="2361338" cy="456658"/>
          </a:xfrm>
          <a:prstGeom prst="triangle">
            <a:avLst>
              <a:gd name="adj" fmla="val 10274"/>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6D5B956-19D6-CB41-A609-62A99C690121}"/>
              </a:ext>
            </a:extLst>
          </p:cNvPr>
          <p:cNvSpPr/>
          <p:nvPr/>
        </p:nvSpPr>
        <p:spPr>
          <a:xfrm rot="2126636" flipV="1">
            <a:off x="5004743" y="2969180"/>
            <a:ext cx="2562805" cy="372465"/>
          </a:xfrm>
          <a:prstGeom prst="triangle">
            <a:avLst>
              <a:gd name="adj" fmla="val 9275"/>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20BF04B3-0D28-C54A-A172-AAA5F130423D}"/>
              </a:ext>
            </a:extLst>
          </p:cNvPr>
          <p:cNvSpPr/>
          <p:nvPr/>
        </p:nvSpPr>
        <p:spPr>
          <a:xfrm rot="1088727" flipV="1">
            <a:off x="475098" y="3394961"/>
            <a:ext cx="2212493" cy="253094"/>
          </a:xfrm>
          <a:prstGeom prst="triangle">
            <a:avLst>
              <a:gd name="adj" fmla="val 242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3DC2FC6-3F00-F24C-BA04-E9472175A47C}"/>
              </a:ext>
            </a:extLst>
          </p:cNvPr>
          <p:cNvSpPr txBox="1"/>
          <p:nvPr/>
        </p:nvSpPr>
        <p:spPr>
          <a:xfrm>
            <a:off x="1475136" y="6052125"/>
            <a:ext cx="7134696" cy="646331"/>
          </a:xfrm>
          <a:prstGeom prst="rect">
            <a:avLst/>
          </a:prstGeom>
          <a:noFill/>
        </p:spPr>
        <p:txBody>
          <a:bodyPr wrap="square" rtlCol="0">
            <a:spAutoFit/>
          </a:bodyPr>
          <a:lstStyle/>
          <a:p>
            <a:r>
              <a:rPr lang="en-US" dirty="0"/>
              <a:t>P-epitope and cartography have greater or equal areas post vaccination compared to year measure</a:t>
            </a:r>
          </a:p>
        </p:txBody>
      </p:sp>
      <p:pic>
        <p:nvPicPr>
          <p:cNvPr id="23" name="Picture 22">
            <a:extLst>
              <a:ext uri="{FF2B5EF4-FFF2-40B4-BE49-F238E27FC236}">
                <a16:creationId xmlns:a16="http://schemas.microsoft.com/office/drawing/2014/main" id="{25668434-69F8-D848-8AD8-880258A2E7B2}"/>
              </a:ext>
            </a:extLst>
          </p:cNvPr>
          <p:cNvPicPr>
            <a:picLocks noChangeAspect="1"/>
          </p:cNvPicPr>
          <p:nvPr/>
        </p:nvPicPr>
        <p:blipFill>
          <a:blip r:embed="rId4"/>
          <a:stretch>
            <a:fillRect/>
          </a:stretch>
        </p:blipFill>
        <p:spPr>
          <a:xfrm>
            <a:off x="8359249" y="1905000"/>
            <a:ext cx="3591497" cy="3683000"/>
          </a:xfrm>
          <a:prstGeom prst="rect">
            <a:avLst/>
          </a:prstGeom>
        </p:spPr>
      </p:pic>
    </p:spTree>
    <p:extLst>
      <p:ext uri="{BB962C8B-B14F-4D97-AF65-F5344CB8AC3E}">
        <p14:creationId xmlns:p14="http://schemas.microsoft.com/office/powerpoint/2010/main" val="18253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3468-CAAB-144B-9C5D-A5F3DB7705CB}"/>
              </a:ext>
            </a:extLst>
          </p:cNvPr>
          <p:cNvSpPr>
            <a:spLocks noGrp="1"/>
          </p:cNvSpPr>
          <p:nvPr>
            <p:ph type="title"/>
          </p:nvPr>
        </p:nvSpPr>
        <p:spPr/>
        <p:txBody>
          <a:bodyPr/>
          <a:lstStyle/>
          <a:p>
            <a:r>
              <a:rPr lang="en-US" dirty="0"/>
              <a:t>Comparison of Titer Increases</a:t>
            </a:r>
          </a:p>
        </p:txBody>
      </p:sp>
      <p:pic>
        <p:nvPicPr>
          <p:cNvPr id="18" name="Content Placeholder 17" descr="Chart, line chart&#10;&#10;Description automatically generated">
            <a:extLst>
              <a:ext uri="{FF2B5EF4-FFF2-40B4-BE49-F238E27FC236}">
                <a16:creationId xmlns:a16="http://schemas.microsoft.com/office/drawing/2014/main" id="{D3D1D2E2-2B5F-0F48-8BF7-5FE1BE388493}"/>
              </a:ext>
            </a:extLst>
          </p:cNvPr>
          <p:cNvPicPr>
            <a:picLocks noGrp="1" noChangeAspect="1"/>
          </p:cNvPicPr>
          <p:nvPr>
            <p:ph sz="half" idx="1"/>
          </p:nvPr>
        </p:nvPicPr>
        <p:blipFill>
          <a:blip r:embed="rId3"/>
          <a:stretch>
            <a:fillRect/>
          </a:stretch>
        </p:blipFill>
        <p:spPr>
          <a:xfrm>
            <a:off x="196670" y="2135837"/>
            <a:ext cx="6521450" cy="4347633"/>
          </a:xfrm>
        </p:spPr>
      </p:pic>
      <p:pic>
        <p:nvPicPr>
          <p:cNvPr id="24" name="Content Placeholder 23">
            <a:extLst>
              <a:ext uri="{FF2B5EF4-FFF2-40B4-BE49-F238E27FC236}">
                <a16:creationId xmlns:a16="http://schemas.microsoft.com/office/drawing/2014/main" id="{5EBEB1A7-1CC4-2247-8ABE-016DDE04C572}"/>
              </a:ext>
            </a:extLst>
          </p:cNvPr>
          <p:cNvPicPr>
            <a:picLocks noGrp="1" noChangeAspect="1"/>
          </p:cNvPicPr>
          <p:nvPr>
            <p:ph sz="half" idx="2"/>
          </p:nvPr>
        </p:nvPicPr>
        <p:blipFill>
          <a:blip r:embed="rId4"/>
          <a:stretch>
            <a:fillRect/>
          </a:stretch>
        </p:blipFill>
        <p:spPr>
          <a:xfrm>
            <a:off x="6834331" y="1580606"/>
            <a:ext cx="5258914" cy="5133702"/>
          </a:xfrm>
        </p:spPr>
      </p:pic>
    </p:spTree>
    <p:extLst>
      <p:ext uri="{BB962C8B-B14F-4D97-AF65-F5344CB8AC3E}">
        <p14:creationId xmlns:p14="http://schemas.microsoft.com/office/powerpoint/2010/main" val="114862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D182-BBAB-8846-940A-5AC620A138D0}"/>
              </a:ext>
            </a:extLst>
          </p:cNvPr>
          <p:cNvSpPr>
            <a:spLocks noGrp="1"/>
          </p:cNvSpPr>
          <p:nvPr>
            <p:ph type="title"/>
          </p:nvPr>
        </p:nvSpPr>
        <p:spPr/>
        <p:txBody>
          <a:bodyPr/>
          <a:lstStyle/>
          <a:p>
            <a:r>
              <a:rPr lang="en-US" dirty="0"/>
              <a:t>Titer Increases of 2019 Season</a:t>
            </a:r>
          </a:p>
        </p:txBody>
      </p:sp>
      <p:sp>
        <p:nvSpPr>
          <p:cNvPr id="4" name="Content Placeholder 3">
            <a:extLst>
              <a:ext uri="{FF2B5EF4-FFF2-40B4-BE49-F238E27FC236}">
                <a16:creationId xmlns:a16="http://schemas.microsoft.com/office/drawing/2014/main" id="{5475CC8F-A52B-0D46-AA2E-24500039C135}"/>
              </a:ext>
            </a:extLst>
          </p:cNvPr>
          <p:cNvSpPr>
            <a:spLocks noGrp="1"/>
          </p:cNvSpPr>
          <p:nvPr>
            <p:ph sz="half" idx="2"/>
          </p:nvPr>
        </p:nvSpPr>
        <p:spPr/>
        <p:txBody>
          <a:bodyPr/>
          <a:lstStyle/>
          <a:p>
            <a:r>
              <a:rPr lang="en-US" dirty="0"/>
              <a:t>In the 2019 season there is a switch between child vs adult/elderly</a:t>
            </a:r>
          </a:p>
        </p:txBody>
      </p:sp>
      <p:pic>
        <p:nvPicPr>
          <p:cNvPr id="10" name="Content Placeholder 9" descr="Chart, line chart&#10;&#10;Description automatically generated">
            <a:extLst>
              <a:ext uri="{FF2B5EF4-FFF2-40B4-BE49-F238E27FC236}">
                <a16:creationId xmlns:a16="http://schemas.microsoft.com/office/drawing/2014/main" id="{3999836E-C818-0A48-AF67-DE035E4FB2C6}"/>
              </a:ext>
            </a:extLst>
          </p:cNvPr>
          <p:cNvPicPr>
            <a:picLocks noGrp="1" noChangeAspect="1"/>
          </p:cNvPicPr>
          <p:nvPr>
            <p:ph sz="half" idx="1"/>
          </p:nvPr>
        </p:nvPicPr>
        <p:blipFill>
          <a:blip r:embed="rId2"/>
          <a:stretch>
            <a:fillRect/>
          </a:stretch>
        </p:blipFill>
        <p:spPr>
          <a:xfrm>
            <a:off x="357189" y="2126222"/>
            <a:ext cx="6602411" cy="4401607"/>
          </a:xfrm>
        </p:spPr>
      </p:pic>
    </p:spTree>
    <p:extLst>
      <p:ext uri="{BB962C8B-B14F-4D97-AF65-F5344CB8AC3E}">
        <p14:creationId xmlns:p14="http://schemas.microsoft.com/office/powerpoint/2010/main" val="402614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D1E3-B780-C94E-84BC-7BA0095CEEFE}"/>
              </a:ext>
            </a:extLst>
          </p:cNvPr>
          <p:cNvSpPr>
            <a:spLocks noGrp="1"/>
          </p:cNvSpPr>
          <p:nvPr>
            <p:ph type="title"/>
          </p:nvPr>
        </p:nvSpPr>
        <p:spPr>
          <a:xfrm>
            <a:off x="2605987" y="234643"/>
            <a:ext cx="8911687" cy="1280890"/>
          </a:xfrm>
        </p:spPr>
        <p:txBody>
          <a:bodyPr/>
          <a:lstStyle/>
          <a:p>
            <a:r>
              <a:rPr lang="en-US" dirty="0"/>
              <a:t>Titer Increase SD VS HD has similar results</a:t>
            </a:r>
          </a:p>
        </p:txBody>
      </p:sp>
      <p:pic>
        <p:nvPicPr>
          <p:cNvPr id="12" name="Content Placeholder 11">
            <a:extLst>
              <a:ext uri="{FF2B5EF4-FFF2-40B4-BE49-F238E27FC236}">
                <a16:creationId xmlns:a16="http://schemas.microsoft.com/office/drawing/2014/main" id="{8E8A578B-D6FB-4446-B47B-8F22A1EF0E54}"/>
              </a:ext>
            </a:extLst>
          </p:cNvPr>
          <p:cNvPicPr>
            <a:picLocks noGrp="1" noChangeAspect="1"/>
          </p:cNvPicPr>
          <p:nvPr>
            <p:ph sz="half" idx="1"/>
          </p:nvPr>
        </p:nvPicPr>
        <p:blipFill>
          <a:blip r:embed="rId2"/>
          <a:stretch>
            <a:fillRect/>
          </a:stretch>
        </p:blipFill>
        <p:spPr>
          <a:xfrm>
            <a:off x="130942" y="1289955"/>
            <a:ext cx="6659326" cy="5549438"/>
          </a:xfrm>
        </p:spPr>
      </p:pic>
      <p:pic>
        <p:nvPicPr>
          <p:cNvPr id="16" name="Content Placeholder 15" descr="Table&#10;&#10;Description automatically generated">
            <a:extLst>
              <a:ext uri="{FF2B5EF4-FFF2-40B4-BE49-F238E27FC236}">
                <a16:creationId xmlns:a16="http://schemas.microsoft.com/office/drawing/2014/main" id="{FD7B5471-317F-BA40-99A8-989FEE9998BF}"/>
              </a:ext>
            </a:extLst>
          </p:cNvPr>
          <p:cNvPicPr>
            <a:picLocks noGrp="1" noChangeAspect="1"/>
          </p:cNvPicPr>
          <p:nvPr>
            <p:ph sz="half" idx="2"/>
          </p:nvPr>
        </p:nvPicPr>
        <p:blipFill>
          <a:blip r:embed="rId3"/>
          <a:stretch>
            <a:fillRect/>
          </a:stretch>
        </p:blipFill>
        <p:spPr>
          <a:xfrm>
            <a:off x="6850844" y="1515533"/>
            <a:ext cx="5203200" cy="5268649"/>
          </a:xfrm>
        </p:spPr>
      </p:pic>
    </p:spTree>
    <p:extLst>
      <p:ext uri="{BB962C8B-B14F-4D97-AF65-F5344CB8AC3E}">
        <p14:creationId xmlns:p14="http://schemas.microsoft.com/office/powerpoint/2010/main" val="461633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91977-AA9B-E442-BEB5-4B648A485797}"/>
              </a:ext>
            </a:extLst>
          </p:cNvPr>
          <p:cNvSpPr>
            <a:spLocks noGrp="1"/>
          </p:cNvSpPr>
          <p:nvPr>
            <p:ph type="title"/>
          </p:nvPr>
        </p:nvSpPr>
        <p:spPr/>
        <p:txBody>
          <a:bodyPr/>
          <a:lstStyle/>
          <a:p>
            <a:r>
              <a:rPr lang="en-US" dirty="0"/>
              <a:t>Conclusions and Next steps</a:t>
            </a:r>
          </a:p>
        </p:txBody>
      </p:sp>
      <p:sp>
        <p:nvSpPr>
          <p:cNvPr id="6" name="Content Placeholder 5">
            <a:extLst>
              <a:ext uri="{FF2B5EF4-FFF2-40B4-BE49-F238E27FC236}">
                <a16:creationId xmlns:a16="http://schemas.microsoft.com/office/drawing/2014/main" id="{449B77B2-C3DA-3540-B766-7A59D4A22A2B}"/>
              </a:ext>
            </a:extLst>
          </p:cNvPr>
          <p:cNvSpPr>
            <a:spLocks noGrp="1"/>
          </p:cNvSpPr>
          <p:nvPr>
            <p:ph idx="1"/>
          </p:nvPr>
        </p:nvSpPr>
        <p:spPr/>
        <p:txBody>
          <a:bodyPr/>
          <a:lstStyle/>
          <a:p>
            <a:r>
              <a:rPr lang="en-US" dirty="0"/>
              <a:t>Estimation of breadth of the response:</a:t>
            </a:r>
          </a:p>
          <a:p>
            <a:pPr lvl="1"/>
            <a:r>
              <a:rPr lang="en-US" dirty="0"/>
              <a:t>Area under linear regression</a:t>
            </a:r>
          </a:p>
          <a:p>
            <a:pPr lvl="2"/>
            <a:r>
              <a:rPr lang="en-US" dirty="0"/>
              <a:t>Ignores individuals</a:t>
            </a:r>
          </a:p>
          <a:p>
            <a:pPr lvl="1"/>
            <a:r>
              <a:rPr lang="en-US" dirty="0"/>
              <a:t>Area under individual landscapes</a:t>
            </a:r>
          </a:p>
          <a:p>
            <a:pPr lvl="2"/>
            <a:r>
              <a:rPr lang="en-US" dirty="0"/>
              <a:t>Jagged</a:t>
            </a:r>
          </a:p>
          <a:p>
            <a:pPr lvl="2"/>
            <a:r>
              <a:rPr lang="en-US" dirty="0"/>
              <a:t>P-epitope is multivalued for any given x value</a:t>
            </a:r>
          </a:p>
          <a:p>
            <a:r>
              <a:rPr lang="en-US" dirty="0"/>
              <a:t>Type B vaccines have cross-reactivity across lineages</a:t>
            </a:r>
          </a:p>
          <a:p>
            <a:r>
              <a:rPr lang="en-US" dirty="0"/>
              <a:t>Next steps:</a:t>
            </a:r>
          </a:p>
          <a:p>
            <a:pPr lvl="1"/>
            <a:r>
              <a:rPr lang="en-US" dirty="0"/>
              <a:t>Add weighting penalizing for distance </a:t>
            </a:r>
          </a:p>
          <a:p>
            <a:pPr lvl="2"/>
            <a:endParaRPr lang="en-US" dirty="0"/>
          </a:p>
        </p:txBody>
      </p:sp>
    </p:spTree>
    <p:extLst>
      <p:ext uri="{BB962C8B-B14F-4D97-AF65-F5344CB8AC3E}">
        <p14:creationId xmlns:p14="http://schemas.microsoft.com/office/powerpoint/2010/main" val="2109242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94C1-AF47-CE48-B18F-2F83B4E18EF6}"/>
              </a:ext>
            </a:extLst>
          </p:cNvPr>
          <p:cNvSpPr>
            <a:spLocks noGrp="1"/>
          </p:cNvSpPr>
          <p:nvPr>
            <p:ph type="ctrTitle"/>
          </p:nvPr>
        </p:nvSpPr>
        <p:spPr/>
        <p:txBody>
          <a:bodyPr/>
          <a:lstStyle/>
          <a:p>
            <a:r>
              <a:rPr lang="en-US" dirty="0"/>
              <a:t>Extra slides</a:t>
            </a:r>
          </a:p>
        </p:txBody>
      </p:sp>
      <p:sp>
        <p:nvSpPr>
          <p:cNvPr id="4" name="Subtitle 3">
            <a:extLst>
              <a:ext uri="{FF2B5EF4-FFF2-40B4-BE49-F238E27FC236}">
                <a16:creationId xmlns:a16="http://schemas.microsoft.com/office/drawing/2014/main" id="{142D3E27-8B07-9A44-A620-94C3FAA0558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82869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3481-9C53-4843-8B33-7B187547B181}"/>
              </a:ext>
            </a:extLst>
          </p:cNvPr>
          <p:cNvSpPr>
            <a:spLocks noGrp="1"/>
          </p:cNvSpPr>
          <p:nvPr>
            <p:ph type="title"/>
          </p:nvPr>
        </p:nvSpPr>
        <p:spPr/>
        <p:txBody>
          <a:bodyPr/>
          <a:lstStyle/>
          <a:p>
            <a:r>
              <a:rPr lang="en-US" dirty="0"/>
              <a:t>Pre/Post Titers SD VS HD</a:t>
            </a:r>
          </a:p>
        </p:txBody>
      </p:sp>
      <p:pic>
        <p:nvPicPr>
          <p:cNvPr id="20" name="Content Placeholder 19" descr="Chart&#10;&#10;Description automatically generated">
            <a:extLst>
              <a:ext uri="{FF2B5EF4-FFF2-40B4-BE49-F238E27FC236}">
                <a16:creationId xmlns:a16="http://schemas.microsoft.com/office/drawing/2014/main" id="{3CF8F3FA-CA0D-2D4E-A5E1-4D668B9E9B0B}"/>
              </a:ext>
            </a:extLst>
          </p:cNvPr>
          <p:cNvPicPr>
            <a:picLocks noGrp="1" noChangeAspect="1"/>
          </p:cNvPicPr>
          <p:nvPr>
            <p:ph sz="half" idx="1"/>
          </p:nvPr>
        </p:nvPicPr>
        <p:blipFill>
          <a:blip r:embed="rId2"/>
          <a:stretch>
            <a:fillRect/>
          </a:stretch>
        </p:blipFill>
        <p:spPr>
          <a:xfrm>
            <a:off x="12700" y="1656775"/>
            <a:ext cx="6934969" cy="5201225"/>
          </a:xfrm>
        </p:spPr>
      </p:pic>
      <p:pic>
        <p:nvPicPr>
          <p:cNvPr id="25" name="Content Placeholder 24">
            <a:extLst>
              <a:ext uri="{FF2B5EF4-FFF2-40B4-BE49-F238E27FC236}">
                <a16:creationId xmlns:a16="http://schemas.microsoft.com/office/drawing/2014/main" id="{15B94461-DEA2-944F-B0E9-89AB4605CDAB}"/>
              </a:ext>
            </a:extLst>
          </p:cNvPr>
          <p:cNvPicPr>
            <a:picLocks noGrp="1" noChangeAspect="1"/>
          </p:cNvPicPr>
          <p:nvPr>
            <p:ph sz="half" idx="2"/>
          </p:nvPr>
        </p:nvPicPr>
        <p:blipFill>
          <a:blip r:embed="rId3"/>
          <a:stretch>
            <a:fillRect/>
          </a:stretch>
        </p:blipFill>
        <p:spPr>
          <a:xfrm>
            <a:off x="7339527" y="1656774"/>
            <a:ext cx="4519097" cy="5201225"/>
          </a:xfrm>
          <a:prstGeom prst="rect">
            <a:avLst/>
          </a:prstGeom>
        </p:spPr>
      </p:pic>
    </p:spTree>
    <p:extLst>
      <p:ext uri="{BB962C8B-B14F-4D97-AF65-F5344CB8AC3E}">
        <p14:creationId xmlns:p14="http://schemas.microsoft.com/office/powerpoint/2010/main" val="115480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6B98-BE41-4B4C-BC70-489D28D770EC}"/>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962A23A5-274C-AE4F-BF1B-D4BF16C46438}"/>
              </a:ext>
            </a:extLst>
          </p:cNvPr>
          <p:cNvPicPr>
            <a:picLocks noGrp="1" noChangeAspect="1"/>
          </p:cNvPicPr>
          <p:nvPr>
            <p:ph sz="half" idx="1"/>
          </p:nvPr>
        </p:nvPicPr>
        <p:blipFill>
          <a:blip r:embed="rId2"/>
          <a:stretch>
            <a:fillRect/>
          </a:stretch>
        </p:blipFill>
        <p:spPr>
          <a:xfrm>
            <a:off x="1024530" y="1786532"/>
            <a:ext cx="10142939" cy="5071468"/>
          </a:xfrm>
        </p:spPr>
      </p:pic>
    </p:spTree>
    <p:extLst>
      <p:ext uri="{BB962C8B-B14F-4D97-AF65-F5344CB8AC3E}">
        <p14:creationId xmlns:p14="http://schemas.microsoft.com/office/powerpoint/2010/main" val="3429544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3781-9724-B947-B318-45057D69E516}"/>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EC048B8E-4E50-6241-A625-8F520E7DB21D}"/>
              </a:ext>
            </a:extLst>
          </p:cNvPr>
          <p:cNvPicPr>
            <a:picLocks noGrp="1" noChangeAspect="1"/>
          </p:cNvPicPr>
          <p:nvPr>
            <p:ph sz="half" idx="1"/>
          </p:nvPr>
        </p:nvPicPr>
        <p:blipFill>
          <a:blip r:embed="rId2"/>
          <a:stretch>
            <a:fillRect/>
          </a:stretch>
        </p:blipFill>
        <p:spPr>
          <a:xfrm>
            <a:off x="2484417" y="2064739"/>
            <a:ext cx="9020194" cy="4510096"/>
          </a:xfrm>
        </p:spPr>
      </p:pic>
    </p:spTree>
    <p:extLst>
      <p:ext uri="{BB962C8B-B14F-4D97-AF65-F5344CB8AC3E}">
        <p14:creationId xmlns:p14="http://schemas.microsoft.com/office/powerpoint/2010/main" val="162490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C65B-E7EA-F24A-989E-79EACA4F78EA}"/>
              </a:ext>
            </a:extLst>
          </p:cNvPr>
          <p:cNvSpPr>
            <a:spLocks noGrp="1"/>
          </p:cNvSpPr>
          <p:nvPr>
            <p:ph type="title"/>
          </p:nvPr>
        </p:nvSpPr>
        <p:spPr/>
        <p:txBody>
          <a:bodyPr/>
          <a:lstStyle/>
          <a:p>
            <a:r>
              <a:rPr lang="en-US" dirty="0"/>
              <a:t>Efficacy of Vaccine Candidates</a:t>
            </a:r>
          </a:p>
        </p:txBody>
      </p:sp>
      <p:sp>
        <p:nvSpPr>
          <p:cNvPr id="3" name="Content Placeholder 2">
            <a:extLst>
              <a:ext uri="{FF2B5EF4-FFF2-40B4-BE49-F238E27FC236}">
                <a16:creationId xmlns:a16="http://schemas.microsoft.com/office/drawing/2014/main" id="{D4D89BE5-A805-974B-9C7C-6F853D07E38C}"/>
              </a:ext>
            </a:extLst>
          </p:cNvPr>
          <p:cNvSpPr>
            <a:spLocks noGrp="1"/>
          </p:cNvSpPr>
          <p:nvPr>
            <p:ph sz="half" idx="1"/>
          </p:nvPr>
        </p:nvSpPr>
        <p:spPr>
          <a:xfrm>
            <a:off x="1788948" y="1923596"/>
            <a:ext cx="3403537" cy="4351338"/>
          </a:xfrm>
        </p:spPr>
        <p:txBody>
          <a:bodyPr>
            <a:normAutofit/>
          </a:bodyPr>
          <a:lstStyle/>
          <a:p>
            <a:r>
              <a:rPr lang="en-US" dirty="0"/>
              <a:t>Challenge results</a:t>
            </a:r>
          </a:p>
          <a:p>
            <a:pPr lvl="1"/>
            <a:r>
              <a:rPr lang="en-US" dirty="0"/>
              <a:t>Animal model directly infected with virus </a:t>
            </a:r>
          </a:p>
          <a:p>
            <a:pPr lvl="1"/>
            <a:r>
              <a:rPr lang="en-US" dirty="0"/>
              <a:t>Survival, weight loss, clinical scores, viral load</a:t>
            </a:r>
          </a:p>
          <a:p>
            <a:r>
              <a:rPr lang="en-US" dirty="0"/>
              <a:t>Magnitude of antibody response</a:t>
            </a:r>
          </a:p>
          <a:p>
            <a:r>
              <a:rPr lang="en-US" dirty="0"/>
              <a:t>Viral breadth of antibody response</a:t>
            </a:r>
          </a:p>
          <a:p>
            <a:r>
              <a:rPr lang="en-US" dirty="0"/>
              <a:t>Functionality of the antibody response</a:t>
            </a:r>
          </a:p>
          <a:p>
            <a:endParaRPr lang="en-US" dirty="0"/>
          </a:p>
          <a:p>
            <a:endParaRPr lang="en-US" dirty="0"/>
          </a:p>
        </p:txBody>
      </p:sp>
      <p:pic>
        <p:nvPicPr>
          <p:cNvPr id="7" name="Picture 6">
            <a:extLst>
              <a:ext uri="{FF2B5EF4-FFF2-40B4-BE49-F238E27FC236}">
                <a16:creationId xmlns:a16="http://schemas.microsoft.com/office/drawing/2014/main" id="{487EF2C3-71B0-8742-9FF4-F7C9FB09D2CC}"/>
              </a:ext>
            </a:extLst>
          </p:cNvPr>
          <p:cNvPicPr>
            <a:picLocks noChangeAspect="1"/>
          </p:cNvPicPr>
          <p:nvPr/>
        </p:nvPicPr>
        <p:blipFill>
          <a:blip r:embed="rId2"/>
          <a:stretch>
            <a:fillRect/>
          </a:stretch>
        </p:blipFill>
        <p:spPr>
          <a:xfrm>
            <a:off x="5218688" y="2244158"/>
            <a:ext cx="3561658" cy="3458255"/>
          </a:xfrm>
          <a:prstGeom prst="rect">
            <a:avLst/>
          </a:prstGeom>
        </p:spPr>
      </p:pic>
      <p:pic>
        <p:nvPicPr>
          <p:cNvPr id="8" name="Picture 7">
            <a:extLst>
              <a:ext uri="{FF2B5EF4-FFF2-40B4-BE49-F238E27FC236}">
                <a16:creationId xmlns:a16="http://schemas.microsoft.com/office/drawing/2014/main" id="{93E21F22-5ED8-BA4C-B106-A0EF1949534F}"/>
              </a:ext>
            </a:extLst>
          </p:cNvPr>
          <p:cNvPicPr>
            <a:picLocks noChangeAspect="1"/>
          </p:cNvPicPr>
          <p:nvPr/>
        </p:nvPicPr>
        <p:blipFill>
          <a:blip r:embed="rId3"/>
          <a:stretch>
            <a:fillRect/>
          </a:stretch>
        </p:blipFill>
        <p:spPr>
          <a:xfrm>
            <a:off x="8763000" y="2244158"/>
            <a:ext cx="3403537" cy="3458255"/>
          </a:xfrm>
          <a:prstGeom prst="rect">
            <a:avLst/>
          </a:prstGeom>
        </p:spPr>
      </p:pic>
      <p:sp>
        <p:nvSpPr>
          <p:cNvPr id="9" name="TextBox 8">
            <a:extLst>
              <a:ext uri="{FF2B5EF4-FFF2-40B4-BE49-F238E27FC236}">
                <a16:creationId xmlns:a16="http://schemas.microsoft.com/office/drawing/2014/main" id="{45085675-C3AE-F845-85FA-3A5241EEDD52}"/>
              </a:ext>
            </a:extLst>
          </p:cNvPr>
          <p:cNvSpPr txBox="1"/>
          <p:nvPr/>
        </p:nvSpPr>
        <p:spPr>
          <a:xfrm>
            <a:off x="0" y="6304002"/>
            <a:ext cx="5830380" cy="553998"/>
          </a:xfrm>
          <a:prstGeom prst="rect">
            <a:avLst/>
          </a:prstGeom>
          <a:noFill/>
        </p:spPr>
        <p:txBody>
          <a:bodyPr wrap="square" rtlCol="0">
            <a:spAutoFit/>
          </a:bodyPr>
          <a:lstStyle/>
          <a:p>
            <a:r>
              <a:rPr lang="en-US" sz="1000" dirty="0" err="1"/>
              <a:t>Krammer</a:t>
            </a:r>
            <a:r>
              <a:rPr lang="en-US" sz="1000" dirty="0"/>
              <a:t> F, Weir JP, Engelhardt O, Katz JM, Cox RJ. Meeting report and review: Immunological assays and correlates of protection for next-generation influenza vaccines. Influenza Other Respir Viruses. 2020 Mar;14(2):237-243. </a:t>
            </a:r>
            <a:r>
              <a:rPr lang="en-US" sz="1000" dirty="0" err="1"/>
              <a:t>doi</a:t>
            </a:r>
            <a:r>
              <a:rPr lang="en-US" sz="1000" dirty="0"/>
              <a:t>: 10.1111/irv.12706. </a:t>
            </a:r>
            <a:r>
              <a:rPr lang="en-US" sz="1000" dirty="0" err="1"/>
              <a:t>Epub</a:t>
            </a:r>
            <a:r>
              <a:rPr lang="en-US" sz="1000" dirty="0"/>
              <a:t> 2019 Dec 13. PMID: 31837101; PMCID: PMC7040967.</a:t>
            </a:r>
          </a:p>
        </p:txBody>
      </p:sp>
    </p:spTree>
    <p:extLst>
      <p:ext uri="{BB962C8B-B14F-4D97-AF65-F5344CB8AC3E}">
        <p14:creationId xmlns:p14="http://schemas.microsoft.com/office/powerpoint/2010/main" val="107633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8F47-D46C-C747-B0E7-B02B708848A3}"/>
              </a:ext>
            </a:extLst>
          </p:cNvPr>
          <p:cNvSpPr>
            <a:spLocks noGrp="1"/>
          </p:cNvSpPr>
          <p:nvPr>
            <p:ph type="title"/>
          </p:nvPr>
        </p:nvSpPr>
        <p:spPr/>
        <p:txBody>
          <a:bodyPr/>
          <a:lstStyle/>
          <a:p>
            <a:r>
              <a:rPr lang="en-US" dirty="0"/>
              <a:t>Landscapes include antigenic distance information</a:t>
            </a:r>
          </a:p>
        </p:txBody>
      </p:sp>
      <p:pic>
        <p:nvPicPr>
          <p:cNvPr id="5" name="Content Placeholder 4">
            <a:extLst>
              <a:ext uri="{FF2B5EF4-FFF2-40B4-BE49-F238E27FC236}">
                <a16:creationId xmlns:a16="http://schemas.microsoft.com/office/drawing/2014/main" id="{479B78BC-EA08-934B-BACB-133A61390D75}"/>
              </a:ext>
            </a:extLst>
          </p:cNvPr>
          <p:cNvPicPr>
            <a:picLocks noGrp="1" noChangeAspect="1"/>
          </p:cNvPicPr>
          <p:nvPr>
            <p:ph sz="half" idx="1"/>
          </p:nvPr>
        </p:nvPicPr>
        <p:blipFill>
          <a:blip r:embed="rId2"/>
          <a:stretch>
            <a:fillRect/>
          </a:stretch>
        </p:blipFill>
        <p:spPr>
          <a:xfrm>
            <a:off x="3487667" y="2133600"/>
            <a:ext cx="2516329" cy="3778250"/>
          </a:xfrm>
        </p:spPr>
      </p:pic>
      <p:sp>
        <p:nvSpPr>
          <p:cNvPr id="7" name="Content Placeholder 6">
            <a:extLst>
              <a:ext uri="{FF2B5EF4-FFF2-40B4-BE49-F238E27FC236}">
                <a16:creationId xmlns:a16="http://schemas.microsoft.com/office/drawing/2014/main" id="{6BD02309-CBCC-8C49-9031-0C2761B10C90}"/>
              </a:ext>
            </a:extLst>
          </p:cNvPr>
          <p:cNvSpPr>
            <a:spLocks noGrp="1"/>
          </p:cNvSpPr>
          <p:nvPr>
            <p:ph sz="half" idx="2"/>
          </p:nvPr>
        </p:nvSpPr>
        <p:spPr>
          <a:xfrm>
            <a:off x="5218496" y="1825625"/>
            <a:ext cx="6135304" cy="4351338"/>
          </a:xfrm>
        </p:spPr>
        <p:txBody>
          <a:bodyPr>
            <a:normAutofit/>
          </a:bodyPr>
          <a:lstStyle/>
          <a:p>
            <a:pPr marL="0" indent="0">
              <a:buNone/>
            </a:pPr>
            <a:r>
              <a:rPr lang="en-US" b="1" dirty="0"/>
              <a:t>Goal: </a:t>
            </a:r>
            <a:r>
              <a:rPr lang="en-US" dirty="0"/>
              <a:t>Visualize individual’s breadth to antigenic history</a:t>
            </a:r>
          </a:p>
          <a:p>
            <a:r>
              <a:rPr lang="en-US" dirty="0"/>
              <a:t>Antigenic cartography</a:t>
            </a:r>
          </a:p>
          <a:p>
            <a:pPr lvl="1"/>
            <a:r>
              <a:rPr lang="en-US" dirty="0"/>
              <a:t>Summary path using time of isolation</a:t>
            </a:r>
          </a:p>
          <a:p>
            <a:r>
              <a:rPr lang="en-US" dirty="0"/>
              <a:t>Use the individual’s serum titers to the viruses in the Z-axis. Fit locally-weighted multiple linear regression surface</a:t>
            </a:r>
          </a:p>
          <a:p>
            <a:r>
              <a:rPr lang="en-US" dirty="0"/>
              <a:t>Follow the summary path</a:t>
            </a:r>
          </a:p>
          <a:p>
            <a:r>
              <a:rPr lang="en-US" dirty="0"/>
              <a:t>Reduce to 2 dimensions</a:t>
            </a:r>
          </a:p>
        </p:txBody>
      </p:sp>
      <p:sp>
        <p:nvSpPr>
          <p:cNvPr id="6" name="TextBox 5">
            <a:extLst>
              <a:ext uri="{FF2B5EF4-FFF2-40B4-BE49-F238E27FC236}">
                <a16:creationId xmlns:a16="http://schemas.microsoft.com/office/drawing/2014/main" id="{6C1D4F23-474A-DC4E-B9D3-D927FDC8086D}"/>
              </a:ext>
            </a:extLst>
          </p:cNvPr>
          <p:cNvSpPr txBox="1"/>
          <p:nvPr/>
        </p:nvSpPr>
        <p:spPr>
          <a:xfrm>
            <a:off x="6514289" y="6457890"/>
            <a:ext cx="5055048" cy="400110"/>
          </a:xfrm>
          <a:prstGeom prst="rect">
            <a:avLst/>
          </a:prstGeom>
          <a:noFill/>
        </p:spPr>
        <p:txBody>
          <a:bodyPr wrap="square" rtlCol="0">
            <a:spAutoFit/>
          </a:bodyPr>
          <a:lstStyle/>
          <a:p>
            <a:r>
              <a:rPr lang="en-US" sz="1000" dirty="0"/>
              <a:t>Fonville JM, Wilks SH, James SL, et al. Antibody landscapes after influenza virus infection or vaccination. </a:t>
            </a:r>
            <a:r>
              <a:rPr lang="en-US" sz="1000" i="1" dirty="0"/>
              <a:t>Science</a:t>
            </a:r>
            <a:r>
              <a:rPr lang="en-US" sz="1000" dirty="0"/>
              <a:t>. 2014;346(6212):996-1000. doi:10.1126/science.1256427</a:t>
            </a:r>
          </a:p>
        </p:txBody>
      </p:sp>
    </p:spTree>
    <p:extLst>
      <p:ext uri="{BB962C8B-B14F-4D97-AF65-F5344CB8AC3E}">
        <p14:creationId xmlns:p14="http://schemas.microsoft.com/office/powerpoint/2010/main" val="77066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10D1-3BA6-6D42-B309-A5CFF86E3FFA}"/>
              </a:ext>
            </a:extLst>
          </p:cNvPr>
          <p:cNvSpPr>
            <a:spLocks noGrp="1"/>
          </p:cNvSpPr>
          <p:nvPr>
            <p:ph type="title"/>
          </p:nvPr>
        </p:nvSpPr>
        <p:spPr/>
        <p:txBody>
          <a:bodyPr/>
          <a:lstStyle/>
          <a:p>
            <a:r>
              <a:rPr lang="en-US" dirty="0"/>
              <a:t>Antigenic Landscape profiles</a:t>
            </a:r>
          </a:p>
        </p:txBody>
      </p:sp>
      <p:pic>
        <p:nvPicPr>
          <p:cNvPr id="5" name="Content Placeholder 7">
            <a:extLst>
              <a:ext uri="{FF2B5EF4-FFF2-40B4-BE49-F238E27FC236}">
                <a16:creationId xmlns:a16="http://schemas.microsoft.com/office/drawing/2014/main" id="{13008655-27EF-8C4C-AAAD-DFEF7198D91B}"/>
              </a:ext>
            </a:extLst>
          </p:cNvPr>
          <p:cNvPicPr>
            <a:picLocks noGrp="1" noChangeAspect="1"/>
          </p:cNvPicPr>
          <p:nvPr>
            <p:ph sz="half" idx="1"/>
          </p:nvPr>
        </p:nvPicPr>
        <p:blipFill>
          <a:blip r:embed="rId2"/>
          <a:stretch>
            <a:fillRect/>
          </a:stretch>
        </p:blipFill>
        <p:spPr>
          <a:xfrm>
            <a:off x="152400" y="2451404"/>
            <a:ext cx="6019800" cy="2829905"/>
          </a:xfrm>
        </p:spPr>
      </p:pic>
      <p:sp>
        <p:nvSpPr>
          <p:cNvPr id="4" name="Content Placeholder 3">
            <a:extLst>
              <a:ext uri="{FF2B5EF4-FFF2-40B4-BE49-F238E27FC236}">
                <a16:creationId xmlns:a16="http://schemas.microsoft.com/office/drawing/2014/main" id="{415F83AF-754E-FE4C-80E0-E6079B11529B}"/>
              </a:ext>
            </a:extLst>
          </p:cNvPr>
          <p:cNvSpPr>
            <a:spLocks noGrp="1"/>
          </p:cNvSpPr>
          <p:nvPr>
            <p:ph sz="half" idx="2"/>
          </p:nvPr>
        </p:nvSpPr>
        <p:spPr>
          <a:xfrm>
            <a:off x="6496664" y="1554480"/>
            <a:ext cx="5230515" cy="4487546"/>
          </a:xfrm>
        </p:spPr>
        <p:txBody>
          <a:bodyPr>
            <a:normAutofit fontScale="85000" lnSpcReduction="20000"/>
          </a:bodyPr>
          <a:lstStyle/>
          <a:p>
            <a:r>
              <a:rPr lang="en-US" dirty="0"/>
              <a:t>X-axis is the antigenic distance from the cartography results</a:t>
            </a:r>
          </a:p>
          <a:p>
            <a:r>
              <a:rPr lang="en-US" dirty="0"/>
              <a:t>Reference point usually starts at 1968 virus</a:t>
            </a:r>
          </a:p>
          <a:p>
            <a:r>
              <a:rPr lang="en-US" dirty="0"/>
              <a:t>Antigenically related viruses are have shorter distances</a:t>
            </a:r>
          </a:p>
          <a:p>
            <a:r>
              <a:rPr lang="en-US" dirty="0"/>
              <a:t>Strain-specific responses will be steep peaks</a:t>
            </a:r>
          </a:p>
          <a:p>
            <a:r>
              <a:rPr lang="en-US" dirty="0"/>
              <a:t>Broadly-reactive will be hills</a:t>
            </a:r>
          </a:p>
          <a:p>
            <a:endParaRPr lang="en-US" dirty="0"/>
          </a:p>
          <a:p>
            <a:r>
              <a:rPr lang="en-US" dirty="0"/>
              <a:t>Previously used to look at:</a:t>
            </a:r>
          </a:p>
          <a:p>
            <a:pPr lvl="1"/>
            <a:r>
              <a:rPr lang="en-US" sz="2800" dirty="0"/>
              <a:t>Back-boosting</a:t>
            </a:r>
          </a:p>
          <a:p>
            <a:pPr lvl="1"/>
            <a:r>
              <a:rPr lang="en-US" sz="2800" dirty="0"/>
              <a:t>Predicting infection history</a:t>
            </a:r>
          </a:p>
          <a:p>
            <a:pPr lvl="1"/>
            <a:r>
              <a:rPr lang="en-US" sz="2800" dirty="0"/>
              <a:t>Breadth of IgG responses</a:t>
            </a:r>
          </a:p>
          <a:p>
            <a:pPr lvl="1"/>
            <a:r>
              <a:rPr lang="en-US" sz="2800" dirty="0"/>
              <a:t>An individual’s antibody profile </a:t>
            </a:r>
          </a:p>
          <a:p>
            <a:endParaRPr lang="en-US" dirty="0"/>
          </a:p>
        </p:txBody>
      </p:sp>
      <p:sp>
        <p:nvSpPr>
          <p:cNvPr id="6" name="TextBox 5">
            <a:extLst>
              <a:ext uri="{FF2B5EF4-FFF2-40B4-BE49-F238E27FC236}">
                <a16:creationId xmlns:a16="http://schemas.microsoft.com/office/drawing/2014/main" id="{17A556AA-15BE-A241-A68C-4E58BEE598CC}"/>
              </a:ext>
            </a:extLst>
          </p:cNvPr>
          <p:cNvSpPr txBox="1"/>
          <p:nvPr/>
        </p:nvSpPr>
        <p:spPr>
          <a:xfrm>
            <a:off x="152400" y="6392218"/>
            <a:ext cx="5791200" cy="400110"/>
          </a:xfrm>
          <a:prstGeom prst="rect">
            <a:avLst/>
          </a:prstGeom>
          <a:noFill/>
        </p:spPr>
        <p:txBody>
          <a:bodyPr wrap="square" rtlCol="0">
            <a:spAutoFit/>
          </a:bodyPr>
          <a:lstStyle/>
          <a:p>
            <a:r>
              <a:rPr lang="en-US" sz="1000" dirty="0"/>
              <a:t>Wilks, S. (2017). </a:t>
            </a:r>
            <a:r>
              <a:rPr lang="en-US" sz="1000" dirty="0" err="1"/>
              <a:t>Visualisation</a:t>
            </a:r>
            <a:r>
              <a:rPr lang="en-US" sz="1000" dirty="0"/>
              <a:t> and analysis of patterns in serological data using "antibody landscapes". PhD </a:t>
            </a:r>
            <a:r>
              <a:rPr lang="en-US" sz="1000" dirty="0" err="1"/>
              <a:t>Disseration</a:t>
            </a:r>
            <a:r>
              <a:rPr lang="en-US" sz="1000" dirty="0"/>
              <a:t>. UK </a:t>
            </a:r>
          </a:p>
        </p:txBody>
      </p:sp>
    </p:spTree>
    <p:extLst>
      <p:ext uri="{BB962C8B-B14F-4D97-AF65-F5344CB8AC3E}">
        <p14:creationId xmlns:p14="http://schemas.microsoft.com/office/powerpoint/2010/main" val="142414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B0CD-E454-9046-919B-7CE784D4166B}"/>
              </a:ext>
            </a:extLst>
          </p:cNvPr>
          <p:cNvSpPr>
            <a:spLocks noGrp="1"/>
          </p:cNvSpPr>
          <p:nvPr>
            <p:ph type="title"/>
          </p:nvPr>
        </p:nvSpPr>
        <p:spPr/>
        <p:txBody>
          <a:bodyPr/>
          <a:lstStyle/>
          <a:p>
            <a:r>
              <a:rPr lang="en-US" dirty="0"/>
              <a:t>Metrics of Antibody Profiles</a:t>
            </a:r>
          </a:p>
        </p:txBody>
      </p:sp>
      <p:pic>
        <p:nvPicPr>
          <p:cNvPr id="6" name="Content Placeholder 5">
            <a:extLst>
              <a:ext uri="{FF2B5EF4-FFF2-40B4-BE49-F238E27FC236}">
                <a16:creationId xmlns:a16="http://schemas.microsoft.com/office/drawing/2014/main" id="{C53B9CF0-519A-0D4F-8E01-E8FF63241CB9}"/>
              </a:ext>
            </a:extLst>
          </p:cNvPr>
          <p:cNvPicPr>
            <a:picLocks noGrp="1" noChangeAspect="1"/>
          </p:cNvPicPr>
          <p:nvPr>
            <p:ph sz="half" idx="1"/>
          </p:nvPr>
        </p:nvPicPr>
        <p:blipFill rotWithShape="1">
          <a:blip r:embed="rId2"/>
          <a:srcRect l="663" r="-1"/>
          <a:stretch/>
        </p:blipFill>
        <p:spPr>
          <a:xfrm>
            <a:off x="2239510" y="1557081"/>
            <a:ext cx="3932690" cy="4619882"/>
          </a:xfrm>
        </p:spPr>
      </p:pic>
      <p:sp>
        <p:nvSpPr>
          <p:cNvPr id="7" name="TextBox 6">
            <a:extLst>
              <a:ext uri="{FF2B5EF4-FFF2-40B4-BE49-F238E27FC236}">
                <a16:creationId xmlns:a16="http://schemas.microsoft.com/office/drawing/2014/main" id="{C0713E6C-8D67-5942-BC6F-6EE65893462B}"/>
              </a:ext>
            </a:extLst>
          </p:cNvPr>
          <p:cNvSpPr txBox="1"/>
          <p:nvPr/>
        </p:nvSpPr>
        <p:spPr>
          <a:xfrm>
            <a:off x="0" y="6304002"/>
            <a:ext cx="5998029" cy="553998"/>
          </a:xfrm>
          <a:prstGeom prst="rect">
            <a:avLst/>
          </a:prstGeom>
          <a:noFill/>
        </p:spPr>
        <p:txBody>
          <a:bodyPr wrap="square" rtlCol="0">
            <a:spAutoFit/>
          </a:bodyPr>
          <a:lstStyle/>
          <a:p>
            <a:r>
              <a:rPr lang="en-US" sz="1000" dirty="0"/>
              <a:t>Yang B, </a:t>
            </a:r>
            <a:r>
              <a:rPr lang="en-US" sz="1000" dirty="0" err="1"/>
              <a:t>Lessler</a:t>
            </a:r>
            <a:r>
              <a:rPr lang="en-US" sz="1000" dirty="0"/>
              <a:t> J, Zhu H, Jiang CQ, Read JM, Hay JA, et al. (2020) Life course exposures continually shape antibody profiles and risk of seroconversion to influenza. </a:t>
            </a:r>
            <a:r>
              <a:rPr lang="en-US" sz="1000" dirty="0" err="1"/>
              <a:t>PLoS</a:t>
            </a:r>
            <a:r>
              <a:rPr lang="en-US" sz="1000" dirty="0"/>
              <a:t> </a:t>
            </a:r>
            <a:r>
              <a:rPr lang="en-US" sz="1000" dirty="0" err="1"/>
              <a:t>Pathog</a:t>
            </a:r>
            <a:r>
              <a:rPr lang="en-US" sz="1000" dirty="0"/>
              <a:t> 16(7): e1008635. https://</a:t>
            </a:r>
            <a:r>
              <a:rPr lang="en-US" sz="1000" dirty="0" err="1"/>
              <a:t>doi.org</a:t>
            </a:r>
            <a:r>
              <a:rPr lang="en-US" sz="1000" dirty="0"/>
              <a:t>/10.1371/journal.ppat.1008635</a:t>
            </a:r>
          </a:p>
        </p:txBody>
      </p:sp>
      <p:sp>
        <p:nvSpPr>
          <p:cNvPr id="3" name="TextBox 2">
            <a:extLst>
              <a:ext uri="{FF2B5EF4-FFF2-40B4-BE49-F238E27FC236}">
                <a16:creationId xmlns:a16="http://schemas.microsoft.com/office/drawing/2014/main" id="{361EB710-AF3E-0746-AC9D-5F15F95B92E5}"/>
              </a:ext>
            </a:extLst>
          </p:cNvPr>
          <p:cNvSpPr txBox="1"/>
          <p:nvPr/>
        </p:nvSpPr>
        <p:spPr>
          <a:xfrm>
            <a:off x="522515" y="1825625"/>
            <a:ext cx="1491343" cy="646331"/>
          </a:xfrm>
          <a:prstGeom prst="rect">
            <a:avLst/>
          </a:prstGeom>
          <a:noFill/>
        </p:spPr>
        <p:txBody>
          <a:bodyPr wrap="square" rtlCol="0">
            <a:spAutoFit/>
          </a:bodyPr>
          <a:lstStyle/>
          <a:p>
            <a:r>
              <a:rPr lang="en-US" dirty="0"/>
              <a:t>Area under the curve</a:t>
            </a:r>
          </a:p>
        </p:txBody>
      </p:sp>
      <p:sp>
        <p:nvSpPr>
          <p:cNvPr id="8" name="TextBox 7">
            <a:extLst>
              <a:ext uri="{FF2B5EF4-FFF2-40B4-BE49-F238E27FC236}">
                <a16:creationId xmlns:a16="http://schemas.microsoft.com/office/drawing/2014/main" id="{7E8DA993-049B-F540-A5A7-57CC59AFAB14}"/>
              </a:ext>
            </a:extLst>
          </p:cNvPr>
          <p:cNvSpPr txBox="1"/>
          <p:nvPr/>
        </p:nvSpPr>
        <p:spPr>
          <a:xfrm>
            <a:off x="522514" y="3282175"/>
            <a:ext cx="1491343" cy="923330"/>
          </a:xfrm>
          <a:prstGeom prst="rect">
            <a:avLst/>
          </a:prstGeom>
          <a:noFill/>
        </p:spPr>
        <p:txBody>
          <a:bodyPr wrap="square" rtlCol="0">
            <a:spAutoFit/>
          </a:bodyPr>
          <a:lstStyle/>
          <a:p>
            <a:r>
              <a:rPr lang="en-US" dirty="0"/>
              <a:t>Proportion of time above threshold</a:t>
            </a:r>
          </a:p>
        </p:txBody>
      </p:sp>
      <p:sp>
        <p:nvSpPr>
          <p:cNvPr id="9" name="TextBox 8">
            <a:extLst>
              <a:ext uri="{FF2B5EF4-FFF2-40B4-BE49-F238E27FC236}">
                <a16:creationId xmlns:a16="http://schemas.microsoft.com/office/drawing/2014/main" id="{B21D835C-3D97-9348-8B00-F62C9F3E65C6}"/>
              </a:ext>
            </a:extLst>
          </p:cNvPr>
          <p:cNvSpPr txBox="1"/>
          <p:nvPr/>
        </p:nvSpPr>
        <p:spPr>
          <a:xfrm>
            <a:off x="508681" y="5015724"/>
            <a:ext cx="1491343" cy="646331"/>
          </a:xfrm>
          <a:prstGeom prst="rect">
            <a:avLst/>
          </a:prstGeom>
          <a:noFill/>
        </p:spPr>
        <p:txBody>
          <a:bodyPr wrap="square" rtlCol="0">
            <a:spAutoFit/>
          </a:bodyPr>
          <a:lstStyle/>
          <a:p>
            <a:r>
              <a:rPr lang="en-US" dirty="0"/>
              <a:t>Average Titer year</a:t>
            </a:r>
          </a:p>
        </p:txBody>
      </p:sp>
      <p:sp>
        <p:nvSpPr>
          <p:cNvPr id="10" name="TextBox 9">
            <a:extLst>
              <a:ext uri="{FF2B5EF4-FFF2-40B4-BE49-F238E27FC236}">
                <a16:creationId xmlns:a16="http://schemas.microsoft.com/office/drawing/2014/main" id="{E24D326A-4AC5-A442-A0D1-051D7E8EABB0}"/>
              </a:ext>
            </a:extLst>
          </p:cNvPr>
          <p:cNvSpPr txBox="1"/>
          <p:nvPr/>
        </p:nvSpPr>
        <p:spPr>
          <a:xfrm>
            <a:off x="6425916" y="1964124"/>
            <a:ext cx="3426505" cy="369332"/>
          </a:xfrm>
          <a:prstGeom prst="rect">
            <a:avLst/>
          </a:prstGeom>
          <a:noFill/>
        </p:spPr>
        <p:txBody>
          <a:bodyPr wrap="square" rtlCol="0">
            <a:spAutoFit/>
          </a:bodyPr>
          <a:lstStyle/>
          <a:p>
            <a:pPr marL="285750" indent="-285750">
              <a:buFont typeface="Arial" panose="020B0604020202020204" pitchFamily="34" charset="0"/>
              <a:buChar char="•"/>
            </a:pPr>
            <a:r>
              <a:rPr lang="en-US" dirty="0"/>
              <a:t>Exclusion of pre-birth strains</a:t>
            </a:r>
          </a:p>
        </p:txBody>
      </p:sp>
      <p:sp>
        <p:nvSpPr>
          <p:cNvPr id="11" name="TextBox 10">
            <a:extLst>
              <a:ext uri="{FF2B5EF4-FFF2-40B4-BE49-F238E27FC236}">
                <a16:creationId xmlns:a16="http://schemas.microsoft.com/office/drawing/2014/main" id="{7D5527F5-0E98-3E4F-B598-8B91DB777D34}"/>
              </a:ext>
            </a:extLst>
          </p:cNvPr>
          <p:cNvSpPr txBox="1"/>
          <p:nvPr/>
        </p:nvSpPr>
        <p:spPr>
          <a:xfrm>
            <a:off x="6425916" y="3143675"/>
            <a:ext cx="415165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out of 1</a:t>
            </a:r>
          </a:p>
          <a:p>
            <a:pPr marL="285750" indent="-285750">
              <a:buFont typeface="Arial" panose="020B0604020202020204" pitchFamily="34" charset="0"/>
              <a:buChar char="•"/>
            </a:pPr>
            <a:r>
              <a:rPr lang="en-US" dirty="0"/>
              <a:t>Threshold decided by researcher</a:t>
            </a:r>
          </a:p>
          <a:p>
            <a:pPr marL="742950" lvl="1" indent="-285750">
              <a:buFont typeface="Arial" panose="020B0604020202020204" pitchFamily="34" charset="0"/>
              <a:buChar char="•"/>
            </a:pPr>
            <a:r>
              <a:rPr lang="en-US" dirty="0"/>
              <a:t>1:40 used for protection</a:t>
            </a:r>
          </a:p>
          <a:p>
            <a:pPr marL="742950" lvl="1" indent="-285750">
              <a:buFont typeface="Arial" panose="020B0604020202020204" pitchFamily="34" charset="0"/>
              <a:buChar char="•"/>
            </a:pPr>
            <a:r>
              <a:rPr lang="en-US" dirty="0"/>
              <a:t>1:10 used for detection</a:t>
            </a:r>
          </a:p>
        </p:txBody>
      </p:sp>
      <p:sp>
        <p:nvSpPr>
          <p:cNvPr id="13" name="Rectangle 12">
            <a:extLst>
              <a:ext uri="{FF2B5EF4-FFF2-40B4-BE49-F238E27FC236}">
                <a16:creationId xmlns:a16="http://schemas.microsoft.com/office/drawing/2014/main" id="{047B74B0-4186-2C48-93F7-FE4F2679D503}"/>
              </a:ext>
            </a:extLst>
          </p:cNvPr>
          <p:cNvSpPr/>
          <p:nvPr/>
        </p:nvSpPr>
        <p:spPr>
          <a:xfrm>
            <a:off x="6425915" y="4699635"/>
            <a:ext cx="5417741" cy="1200329"/>
          </a:xfrm>
          <a:prstGeom prst="rect">
            <a:avLst/>
          </a:prstGeom>
        </p:spPr>
        <p:txBody>
          <a:bodyPr wrap="square">
            <a:spAutoFit/>
          </a:bodyPr>
          <a:lstStyle/>
          <a:p>
            <a:pPr marL="285750" indent="-285750">
              <a:buFont typeface="Arial" panose="020B0604020202020204" pitchFamily="34" charset="0"/>
              <a:buChar char="•"/>
            </a:pPr>
            <a:r>
              <a:rPr lang="en-US" dirty="0"/>
              <a:t>How immunity to strains circulating at different times contributes to the overall immune profile</a:t>
            </a:r>
          </a:p>
          <a:p>
            <a:pPr marL="285750" indent="-285750">
              <a:buFont typeface="Arial" panose="020B0604020202020204" pitchFamily="34" charset="0"/>
              <a:buChar char="•"/>
            </a:pPr>
            <a:r>
              <a:rPr lang="en-US" dirty="0"/>
              <a:t>Childhood biased: year is closer to birth year</a:t>
            </a:r>
          </a:p>
          <a:p>
            <a:pPr marL="285750" indent="-285750">
              <a:buFont typeface="Arial" panose="020B0604020202020204" pitchFamily="34" charset="0"/>
              <a:buChar char="•"/>
            </a:pPr>
            <a:r>
              <a:rPr lang="en-US" dirty="0"/>
              <a:t>Equally biased: year is half the age of the individual</a:t>
            </a:r>
          </a:p>
        </p:txBody>
      </p:sp>
      <p:cxnSp>
        <p:nvCxnSpPr>
          <p:cNvPr id="16" name="Straight Connector 15">
            <a:extLst>
              <a:ext uri="{FF2B5EF4-FFF2-40B4-BE49-F238E27FC236}">
                <a16:creationId xmlns:a16="http://schemas.microsoft.com/office/drawing/2014/main" id="{D8379362-264F-EA44-B834-4BF51B18F3C1}"/>
              </a:ext>
            </a:extLst>
          </p:cNvPr>
          <p:cNvCxnSpPr/>
          <p:nvPr/>
        </p:nvCxnSpPr>
        <p:spPr>
          <a:xfrm>
            <a:off x="522514" y="3015342"/>
            <a:ext cx="10845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633A73-B6AA-6B4B-A318-71D6EB7588DC}"/>
              </a:ext>
            </a:extLst>
          </p:cNvPr>
          <p:cNvCxnSpPr/>
          <p:nvPr/>
        </p:nvCxnSpPr>
        <p:spPr>
          <a:xfrm>
            <a:off x="575469" y="4615542"/>
            <a:ext cx="1084511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77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CCE-6C1C-AB4A-83B0-7052DE3F4F1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9126ED-5C16-A44C-B3C0-1E20E8EA18B1}"/>
              </a:ext>
            </a:extLst>
          </p:cNvPr>
          <p:cNvSpPr>
            <a:spLocks noGrp="1"/>
          </p:cNvSpPr>
          <p:nvPr>
            <p:ph idx="1"/>
          </p:nvPr>
        </p:nvSpPr>
        <p:spPr/>
        <p:txBody>
          <a:bodyPr>
            <a:normAutofit fontScale="92500"/>
          </a:bodyPr>
          <a:lstStyle/>
          <a:p>
            <a:r>
              <a:rPr lang="en-US" dirty="0"/>
              <a:t>Representative Panel and count the response</a:t>
            </a:r>
          </a:p>
          <a:p>
            <a:r>
              <a:rPr lang="en-US" dirty="0"/>
              <a:t>Antigenic Landscape by strain</a:t>
            </a:r>
          </a:p>
          <a:p>
            <a:pPr lvl="1"/>
            <a:r>
              <a:rPr lang="en-US" dirty="0"/>
              <a:t>HAI titer VS the strain (categorical)</a:t>
            </a:r>
          </a:p>
          <a:p>
            <a:r>
              <a:rPr lang="en-US" dirty="0"/>
              <a:t>Antigenic Landscape by year</a:t>
            </a:r>
          </a:p>
          <a:p>
            <a:pPr lvl="1"/>
            <a:r>
              <a:rPr lang="en-US" dirty="0"/>
              <a:t>HAI titer VS the year of virus isolation (continuous)</a:t>
            </a:r>
          </a:p>
          <a:p>
            <a:r>
              <a:rPr lang="en-US" dirty="0"/>
              <a:t>Antigenic Landscape by Antigenic Distance</a:t>
            </a:r>
          </a:p>
          <a:p>
            <a:pPr lvl="1"/>
            <a:r>
              <a:rPr lang="en-US" dirty="0"/>
              <a:t>HAI titer VS the distance from the beginning of a summary path</a:t>
            </a:r>
          </a:p>
          <a:p>
            <a:pPr lvl="1"/>
            <a:r>
              <a:rPr lang="en-US" dirty="0"/>
              <a:t>HAI titer VS the distance from specified starting point</a:t>
            </a:r>
          </a:p>
          <a:p>
            <a:r>
              <a:rPr lang="en-US" dirty="0"/>
              <a:t>Quantification:</a:t>
            </a:r>
          </a:p>
          <a:p>
            <a:pPr lvl="1"/>
            <a:r>
              <a:rPr lang="en-US" dirty="0"/>
              <a:t>Area under the curve, change in profiles, width of the time frame, average titer year</a:t>
            </a:r>
          </a:p>
        </p:txBody>
      </p:sp>
      <p:cxnSp>
        <p:nvCxnSpPr>
          <p:cNvPr id="6" name="Straight Arrow Connector 5">
            <a:extLst>
              <a:ext uri="{FF2B5EF4-FFF2-40B4-BE49-F238E27FC236}">
                <a16:creationId xmlns:a16="http://schemas.microsoft.com/office/drawing/2014/main" id="{2C7533AD-EECE-3345-8587-52671D192ACE}"/>
              </a:ext>
            </a:extLst>
          </p:cNvPr>
          <p:cNvCxnSpPr/>
          <p:nvPr/>
        </p:nvCxnSpPr>
        <p:spPr>
          <a:xfrm>
            <a:off x="9558528" y="1914144"/>
            <a:ext cx="0" cy="32430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91BB0B-5125-2746-8FF1-0F7F486DB0CF}"/>
              </a:ext>
            </a:extLst>
          </p:cNvPr>
          <p:cNvSpPr txBox="1"/>
          <p:nvPr/>
        </p:nvSpPr>
        <p:spPr>
          <a:xfrm>
            <a:off x="9558528" y="2704683"/>
            <a:ext cx="1926336" cy="830997"/>
          </a:xfrm>
          <a:prstGeom prst="rect">
            <a:avLst/>
          </a:prstGeom>
          <a:noFill/>
        </p:spPr>
        <p:txBody>
          <a:bodyPr wrap="square" rtlCol="0">
            <a:spAutoFit/>
          </a:bodyPr>
          <a:lstStyle/>
          <a:p>
            <a:r>
              <a:rPr lang="en-US" sz="2400" dirty="0"/>
              <a:t>Increasing in Information</a:t>
            </a:r>
          </a:p>
        </p:txBody>
      </p:sp>
    </p:spTree>
    <p:extLst>
      <p:ext uri="{BB962C8B-B14F-4D97-AF65-F5344CB8AC3E}">
        <p14:creationId xmlns:p14="http://schemas.microsoft.com/office/powerpoint/2010/main" val="317656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CCE-6C1C-AB4A-83B0-7052DE3F4F1F}"/>
              </a:ext>
            </a:extLst>
          </p:cNvPr>
          <p:cNvSpPr>
            <a:spLocks noGrp="1"/>
          </p:cNvSpPr>
          <p:nvPr>
            <p:ph type="title"/>
          </p:nvPr>
        </p:nvSpPr>
        <p:spPr/>
        <p:txBody>
          <a:bodyPr/>
          <a:lstStyle/>
          <a:p>
            <a:r>
              <a:rPr lang="en-US" dirty="0"/>
              <a:t>Overall: Antigenic Distances</a:t>
            </a:r>
          </a:p>
        </p:txBody>
      </p:sp>
      <p:sp>
        <p:nvSpPr>
          <p:cNvPr id="3" name="Content Placeholder 2">
            <a:extLst>
              <a:ext uri="{FF2B5EF4-FFF2-40B4-BE49-F238E27FC236}">
                <a16:creationId xmlns:a16="http://schemas.microsoft.com/office/drawing/2014/main" id="{9F9126ED-5C16-A44C-B3C0-1E20E8EA18B1}"/>
              </a:ext>
            </a:extLst>
          </p:cNvPr>
          <p:cNvSpPr>
            <a:spLocks noGrp="1"/>
          </p:cNvSpPr>
          <p:nvPr>
            <p:ph idx="1"/>
          </p:nvPr>
        </p:nvSpPr>
        <p:spPr/>
        <p:txBody>
          <a:bodyPr>
            <a:normAutofit/>
          </a:bodyPr>
          <a:lstStyle/>
          <a:p>
            <a:r>
              <a:rPr lang="en-US" dirty="0"/>
              <a:t>Antigenic distances can be calculated using different assays</a:t>
            </a:r>
          </a:p>
          <a:p>
            <a:pPr lvl="1"/>
            <a:r>
              <a:rPr lang="en-US" dirty="0"/>
              <a:t>Most commonly HAI </a:t>
            </a:r>
          </a:p>
          <a:p>
            <a:r>
              <a:rPr lang="en-US" dirty="0"/>
              <a:t>Antigenic landscapes incorporate the difference between tested strains and the magnitude of the antibody response</a:t>
            </a:r>
          </a:p>
          <a:p>
            <a:r>
              <a:rPr lang="en-US" dirty="0"/>
              <a:t>Potential to include multiple assay results</a:t>
            </a:r>
          </a:p>
          <a:p>
            <a:r>
              <a:rPr lang="en-US" dirty="0"/>
              <a:t>Visualization of high dimensional date</a:t>
            </a:r>
          </a:p>
          <a:p>
            <a:endParaRPr lang="en-US" dirty="0"/>
          </a:p>
          <a:p>
            <a:pPr lvl="1"/>
            <a:endParaRPr lang="en-US" dirty="0"/>
          </a:p>
        </p:txBody>
      </p:sp>
      <p:pic>
        <p:nvPicPr>
          <p:cNvPr id="4" name="Content Placeholder 4">
            <a:extLst>
              <a:ext uri="{FF2B5EF4-FFF2-40B4-BE49-F238E27FC236}">
                <a16:creationId xmlns:a16="http://schemas.microsoft.com/office/drawing/2014/main" id="{C90C54E3-AD4B-4448-91AA-BAC1BE17787A}"/>
              </a:ext>
            </a:extLst>
          </p:cNvPr>
          <p:cNvPicPr>
            <a:picLocks noChangeAspect="1"/>
          </p:cNvPicPr>
          <p:nvPr/>
        </p:nvPicPr>
        <p:blipFill rotWithShape="1">
          <a:blip r:embed="rId2"/>
          <a:srcRect l="33992"/>
          <a:stretch/>
        </p:blipFill>
        <p:spPr>
          <a:xfrm>
            <a:off x="7138704" y="4130871"/>
            <a:ext cx="4944439" cy="2181029"/>
          </a:xfrm>
          <a:prstGeom prst="rect">
            <a:avLst/>
          </a:prstGeom>
        </p:spPr>
      </p:pic>
      <p:sp>
        <p:nvSpPr>
          <p:cNvPr id="5" name="TextBox 4">
            <a:extLst>
              <a:ext uri="{FF2B5EF4-FFF2-40B4-BE49-F238E27FC236}">
                <a16:creationId xmlns:a16="http://schemas.microsoft.com/office/drawing/2014/main" id="{521DF418-AE6F-2D4A-82EF-1894D3495407}"/>
              </a:ext>
            </a:extLst>
          </p:cNvPr>
          <p:cNvSpPr txBox="1"/>
          <p:nvPr/>
        </p:nvSpPr>
        <p:spPr>
          <a:xfrm>
            <a:off x="8020067" y="3694071"/>
            <a:ext cx="3333733" cy="369332"/>
          </a:xfrm>
          <a:prstGeom prst="rect">
            <a:avLst/>
          </a:prstGeom>
          <a:noFill/>
        </p:spPr>
        <p:txBody>
          <a:bodyPr wrap="none" rtlCol="0">
            <a:spAutoFit/>
          </a:bodyPr>
          <a:lstStyle/>
          <a:p>
            <a:r>
              <a:rPr lang="en-US" u="sng" dirty="0"/>
              <a:t>Which vaccine performed better?</a:t>
            </a:r>
          </a:p>
        </p:txBody>
      </p:sp>
      <p:sp>
        <p:nvSpPr>
          <p:cNvPr id="6" name="TextBox 5">
            <a:extLst>
              <a:ext uri="{FF2B5EF4-FFF2-40B4-BE49-F238E27FC236}">
                <a16:creationId xmlns:a16="http://schemas.microsoft.com/office/drawing/2014/main" id="{E902E0D9-BAFB-9C49-B5FC-B2B0B300F3A0}"/>
              </a:ext>
            </a:extLst>
          </p:cNvPr>
          <p:cNvSpPr txBox="1"/>
          <p:nvPr/>
        </p:nvSpPr>
        <p:spPr>
          <a:xfrm>
            <a:off x="0" y="6457890"/>
            <a:ext cx="6096000" cy="400110"/>
          </a:xfrm>
          <a:prstGeom prst="rect">
            <a:avLst/>
          </a:prstGeom>
          <a:noFill/>
        </p:spPr>
        <p:txBody>
          <a:bodyPr wrap="square" rtlCol="0">
            <a:spAutoFit/>
          </a:bodyPr>
          <a:lstStyle/>
          <a:p>
            <a:r>
              <a:rPr lang="en-US" sz="1000" dirty="0" err="1"/>
              <a:t>Reneer</a:t>
            </a:r>
            <a:r>
              <a:rPr lang="en-US" sz="1000" dirty="0"/>
              <a:t>, et. al. 2020. Computationally Optimized Broadly Reactive H2 HA Influenza Vaccines Elicited Broadly Cross-Reactive Antibodies and Protected Mice from Viral Challenges. 10.1128/JVI.01526-20</a:t>
            </a:r>
          </a:p>
        </p:txBody>
      </p:sp>
    </p:spTree>
    <p:extLst>
      <p:ext uri="{BB962C8B-B14F-4D97-AF65-F5344CB8AC3E}">
        <p14:creationId xmlns:p14="http://schemas.microsoft.com/office/powerpoint/2010/main" val="3826493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CCE-6C1C-AB4A-83B0-7052DE3F4F1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9F9126ED-5C16-A44C-B3C0-1E20E8EA18B1}"/>
              </a:ext>
            </a:extLst>
          </p:cNvPr>
          <p:cNvSpPr>
            <a:spLocks noGrp="1"/>
          </p:cNvSpPr>
          <p:nvPr>
            <p:ph idx="1"/>
          </p:nvPr>
        </p:nvSpPr>
        <p:spPr>
          <a:xfrm>
            <a:off x="838200" y="1518402"/>
            <a:ext cx="10515600" cy="4351338"/>
          </a:xfrm>
        </p:spPr>
        <p:txBody>
          <a:bodyPr>
            <a:normAutofit/>
          </a:bodyPr>
          <a:lstStyle/>
          <a:p>
            <a:r>
              <a:rPr lang="en-US" dirty="0"/>
              <a:t>Quantification of breadth would allow for rigorous vaccine selection</a:t>
            </a:r>
          </a:p>
          <a:p>
            <a:pPr lvl="1"/>
            <a:r>
              <a:rPr lang="en-US" dirty="0"/>
              <a:t>Defining thresholds and values for selection instead of guessing which vaccine to move to the next stage</a:t>
            </a:r>
          </a:p>
          <a:p>
            <a:r>
              <a:rPr lang="en-US" dirty="0"/>
              <a:t>Weighting can be added</a:t>
            </a:r>
          </a:p>
          <a:p>
            <a:pPr lvl="1"/>
            <a:r>
              <a:rPr lang="en-US" dirty="0"/>
              <a:t>If it’s more advantageous for the vaccine to protect against human H1N1 instead of swine H1N1, then the selection criteria can be adjusted</a:t>
            </a:r>
          </a:p>
          <a:p>
            <a:r>
              <a:rPr lang="en-US" dirty="0"/>
              <a:t>Inclusion of different assays</a:t>
            </a:r>
          </a:p>
          <a:p>
            <a:r>
              <a:rPr lang="en-US" dirty="0"/>
              <a:t>Comparison of different research groups results</a:t>
            </a:r>
          </a:p>
          <a:p>
            <a:pPr lvl="1"/>
            <a:r>
              <a:rPr lang="en-US" dirty="0"/>
              <a:t>Antigenic distances allows for comparison of groups that are using different viruses</a:t>
            </a:r>
          </a:p>
          <a:p>
            <a:pPr lvl="1"/>
            <a:r>
              <a:rPr lang="en-US" dirty="0"/>
              <a:t>Bris/18 and MI/15 have similar distances but are three years apart</a:t>
            </a:r>
          </a:p>
          <a:p>
            <a:endParaRPr lang="en-US" dirty="0"/>
          </a:p>
          <a:p>
            <a:endParaRPr lang="en-US" dirty="0"/>
          </a:p>
          <a:p>
            <a:pPr lvl="1"/>
            <a:endParaRPr lang="en-US" dirty="0"/>
          </a:p>
        </p:txBody>
      </p:sp>
    </p:spTree>
    <p:extLst>
      <p:ext uri="{BB962C8B-B14F-4D97-AF65-F5344CB8AC3E}">
        <p14:creationId xmlns:p14="http://schemas.microsoft.com/office/powerpoint/2010/main" val="321506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44BA-CA63-284F-BA72-BA1D99B4283B}"/>
              </a:ext>
            </a:extLst>
          </p:cNvPr>
          <p:cNvSpPr>
            <a:spLocks noGrp="1"/>
          </p:cNvSpPr>
          <p:nvPr>
            <p:ph type="title"/>
          </p:nvPr>
        </p:nvSpPr>
        <p:spPr/>
        <p:txBody>
          <a:bodyPr/>
          <a:lstStyle/>
          <a:p>
            <a:r>
              <a:rPr lang="en-US" dirty="0"/>
              <a:t>Antigenic Landscapes without Distances</a:t>
            </a:r>
          </a:p>
        </p:txBody>
      </p:sp>
      <p:pic>
        <p:nvPicPr>
          <p:cNvPr id="6" name="Content Placeholder 5">
            <a:extLst>
              <a:ext uri="{FF2B5EF4-FFF2-40B4-BE49-F238E27FC236}">
                <a16:creationId xmlns:a16="http://schemas.microsoft.com/office/drawing/2014/main" id="{2043B54D-A006-E045-9226-AFCAFDDDD4C2}"/>
              </a:ext>
            </a:extLst>
          </p:cNvPr>
          <p:cNvPicPr>
            <a:picLocks noGrp="1" noChangeAspect="1"/>
          </p:cNvPicPr>
          <p:nvPr>
            <p:ph sz="half" idx="1"/>
          </p:nvPr>
        </p:nvPicPr>
        <p:blipFill rotWithShape="1">
          <a:blip r:embed="rId3"/>
          <a:stretch/>
        </p:blipFill>
        <p:spPr>
          <a:xfrm>
            <a:off x="1055914" y="1263118"/>
            <a:ext cx="3995058" cy="4609682"/>
          </a:xfrm>
        </p:spPr>
      </p:pic>
      <p:sp>
        <p:nvSpPr>
          <p:cNvPr id="4" name="Content Placeholder 3">
            <a:extLst>
              <a:ext uri="{FF2B5EF4-FFF2-40B4-BE49-F238E27FC236}">
                <a16:creationId xmlns:a16="http://schemas.microsoft.com/office/drawing/2014/main" id="{B2CFE87E-2ED8-D548-B63E-1B7E47CC807C}"/>
              </a:ext>
            </a:extLst>
          </p:cNvPr>
          <p:cNvSpPr>
            <a:spLocks noGrp="1"/>
          </p:cNvSpPr>
          <p:nvPr>
            <p:ph sz="half" idx="2"/>
          </p:nvPr>
        </p:nvSpPr>
        <p:spPr>
          <a:xfrm>
            <a:off x="7010400" y="1690688"/>
            <a:ext cx="5181600" cy="4351338"/>
          </a:xfrm>
        </p:spPr>
        <p:txBody>
          <a:bodyPr/>
          <a:lstStyle/>
          <a:p>
            <a:r>
              <a:rPr lang="en-US" dirty="0"/>
              <a:t>Using multiplex influenza antibody detection assay </a:t>
            </a:r>
          </a:p>
          <a:p>
            <a:r>
              <a:rPr lang="en-US" dirty="0"/>
              <a:t>Pre and post vaccination with IIV</a:t>
            </a:r>
          </a:p>
          <a:p>
            <a:r>
              <a:rPr lang="en-US" dirty="0"/>
              <a:t>Acute (S1) and Convalescent Sera (S2) after Influenza B, H3N2 or H1N1 infection</a:t>
            </a:r>
          </a:p>
        </p:txBody>
      </p:sp>
      <p:sp>
        <p:nvSpPr>
          <p:cNvPr id="8" name="TextBox 7">
            <a:extLst>
              <a:ext uri="{FF2B5EF4-FFF2-40B4-BE49-F238E27FC236}">
                <a16:creationId xmlns:a16="http://schemas.microsoft.com/office/drawing/2014/main" id="{A2B03BF5-4D0A-E24D-B57D-1692B1FB8F26}"/>
              </a:ext>
            </a:extLst>
          </p:cNvPr>
          <p:cNvSpPr txBox="1"/>
          <p:nvPr/>
        </p:nvSpPr>
        <p:spPr>
          <a:xfrm>
            <a:off x="-48078" y="6150114"/>
            <a:ext cx="6203042" cy="707886"/>
          </a:xfrm>
          <a:prstGeom prst="rect">
            <a:avLst/>
          </a:prstGeom>
          <a:noFill/>
        </p:spPr>
        <p:txBody>
          <a:bodyPr wrap="square" rtlCol="0">
            <a:spAutoFit/>
          </a:bodyPr>
          <a:lstStyle/>
          <a:p>
            <a:r>
              <a:rPr lang="en-US" sz="1000" dirty="0"/>
              <a:t>Li, Z. N., Liu, F., Gross, F. L., Kim, L., </a:t>
            </a:r>
            <a:r>
              <a:rPr lang="en-US" sz="1000" dirty="0" err="1"/>
              <a:t>Ferdinands</a:t>
            </a:r>
            <a:r>
              <a:rPr lang="en-US" sz="1000" dirty="0"/>
              <a:t>, J., Carney, P., Chang, J., Stevens, J., </a:t>
            </a:r>
            <a:r>
              <a:rPr lang="en-US" sz="1000" dirty="0" err="1"/>
              <a:t>Tumpey</a:t>
            </a:r>
            <a:r>
              <a:rPr lang="en-US" sz="1000" dirty="0"/>
              <a:t>, T., &amp; Levine, M. Z. (2021). Antibody Landscape Analysis following Influenza Vaccination and Natural Infection in Humans with a High-Throughput Multiplex Influenza Antibody Detection Assay. </a:t>
            </a:r>
            <a:r>
              <a:rPr lang="en-US" sz="1000" i="1" dirty="0"/>
              <a:t>mBio</a:t>
            </a:r>
            <a:r>
              <a:rPr lang="en-US" sz="1000" dirty="0"/>
              <a:t>, </a:t>
            </a:r>
            <a:r>
              <a:rPr lang="en-US" sz="1000" i="1" dirty="0"/>
              <a:t>12</a:t>
            </a:r>
            <a:r>
              <a:rPr lang="en-US" sz="1000" dirty="0"/>
              <a:t>(1), e02808-20. https://</a:t>
            </a:r>
            <a:r>
              <a:rPr lang="en-US" sz="1000" dirty="0" err="1"/>
              <a:t>doi.org</a:t>
            </a:r>
            <a:r>
              <a:rPr lang="en-US" sz="1000" dirty="0"/>
              <a:t>/10.1128/mBio.02808-20</a:t>
            </a:r>
          </a:p>
        </p:txBody>
      </p:sp>
    </p:spTree>
    <p:extLst>
      <p:ext uri="{BB962C8B-B14F-4D97-AF65-F5344CB8AC3E}">
        <p14:creationId xmlns:p14="http://schemas.microsoft.com/office/powerpoint/2010/main" val="89312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C5A6-B631-8441-B332-513D887CCCAD}"/>
              </a:ext>
            </a:extLst>
          </p:cNvPr>
          <p:cNvSpPr>
            <a:spLocks noGrp="1"/>
          </p:cNvSpPr>
          <p:nvPr>
            <p:ph type="title"/>
          </p:nvPr>
        </p:nvSpPr>
        <p:spPr/>
        <p:txBody>
          <a:bodyPr/>
          <a:lstStyle/>
          <a:p>
            <a:r>
              <a:rPr lang="en-US" dirty="0"/>
              <a:t>Antigenic Landscapes without Distances</a:t>
            </a:r>
          </a:p>
        </p:txBody>
      </p:sp>
      <p:pic>
        <p:nvPicPr>
          <p:cNvPr id="7" name="Content Placeholder 6">
            <a:extLst>
              <a:ext uri="{FF2B5EF4-FFF2-40B4-BE49-F238E27FC236}">
                <a16:creationId xmlns:a16="http://schemas.microsoft.com/office/drawing/2014/main" id="{35DBAE2F-7D7D-344A-903B-88187C32C081}"/>
              </a:ext>
            </a:extLst>
          </p:cNvPr>
          <p:cNvPicPr>
            <a:picLocks noGrp="1" noChangeAspect="1"/>
          </p:cNvPicPr>
          <p:nvPr>
            <p:ph sz="half" idx="1"/>
          </p:nvPr>
        </p:nvPicPr>
        <p:blipFill>
          <a:blip r:embed="rId2"/>
          <a:stretch>
            <a:fillRect/>
          </a:stretch>
        </p:blipFill>
        <p:spPr>
          <a:xfrm>
            <a:off x="380999" y="2253948"/>
            <a:ext cx="3861128" cy="3200400"/>
          </a:xfrm>
        </p:spPr>
      </p:pic>
      <p:pic>
        <p:nvPicPr>
          <p:cNvPr id="9" name="Content Placeholder 8">
            <a:extLst>
              <a:ext uri="{FF2B5EF4-FFF2-40B4-BE49-F238E27FC236}">
                <a16:creationId xmlns:a16="http://schemas.microsoft.com/office/drawing/2014/main" id="{5C6DA29D-94A9-AF42-B684-4BE9EF40D4F4}"/>
              </a:ext>
            </a:extLst>
          </p:cNvPr>
          <p:cNvPicPr>
            <a:picLocks noGrp="1" noChangeAspect="1"/>
          </p:cNvPicPr>
          <p:nvPr>
            <p:ph sz="half" idx="2"/>
          </p:nvPr>
        </p:nvPicPr>
        <p:blipFill>
          <a:blip r:embed="rId3"/>
          <a:stretch>
            <a:fillRect/>
          </a:stretch>
        </p:blipFill>
        <p:spPr>
          <a:xfrm>
            <a:off x="4176071" y="2253948"/>
            <a:ext cx="3773804" cy="3200400"/>
          </a:xfrm>
        </p:spPr>
      </p:pic>
      <p:sp>
        <p:nvSpPr>
          <p:cNvPr id="5" name="TextBox 4">
            <a:extLst>
              <a:ext uri="{FF2B5EF4-FFF2-40B4-BE49-F238E27FC236}">
                <a16:creationId xmlns:a16="http://schemas.microsoft.com/office/drawing/2014/main" id="{B47DAFDA-AA83-254F-A7E3-FBE7F65BBB67}"/>
              </a:ext>
            </a:extLst>
          </p:cNvPr>
          <p:cNvSpPr txBox="1"/>
          <p:nvPr/>
        </p:nvSpPr>
        <p:spPr>
          <a:xfrm>
            <a:off x="34458" y="6092765"/>
            <a:ext cx="5953387" cy="553998"/>
          </a:xfrm>
          <a:prstGeom prst="rect">
            <a:avLst/>
          </a:prstGeom>
          <a:noFill/>
        </p:spPr>
        <p:txBody>
          <a:bodyPr wrap="square" rtlCol="0">
            <a:spAutoFit/>
          </a:bodyPr>
          <a:lstStyle/>
          <a:p>
            <a:r>
              <a:rPr lang="en-US" sz="1000" dirty="0"/>
              <a:t>Yang B, </a:t>
            </a:r>
            <a:r>
              <a:rPr lang="en-US" sz="1000" dirty="0" err="1"/>
              <a:t>Lessler</a:t>
            </a:r>
            <a:r>
              <a:rPr lang="en-US" sz="1000" dirty="0"/>
              <a:t> J, Zhu H, Jiang CQ, Read JM, Hay JA, et al. (2020) Life course exposures continually shape antibody profiles and risk of seroconversion to influenza. </a:t>
            </a:r>
            <a:r>
              <a:rPr lang="en-US" sz="1000" dirty="0" err="1"/>
              <a:t>PLoS</a:t>
            </a:r>
            <a:r>
              <a:rPr lang="en-US" sz="1000" dirty="0"/>
              <a:t> </a:t>
            </a:r>
            <a:r>
              <a:rPr lang="en-US" sz="1000" dirty="0" err="1"/>
              <a:t>Pathog</a:t>
            </a:r>
            <a:r>
              <a:rPr lang="en-US" sz="1000" dirty="0"/>
              <a:t> 16(7): e1008635. https://</a:t>
            </a:r>
            <a:r>
              <a:rPr lang="en-US" sz="1000" dirty="0" err="1"/>
              <a:t>doi.org</a:t>
            </a:r>
            <a:r>
              <a:rPr lang="en-US" sz="1000" dirty="0"/>
              <a:t>/10.1371/journal.ppat.1008635</a:t>
            </a:r>
          </a:p>
        </p:txBody>
      </p:sp>
      <p:sp>
        <p:nvSpPr>
          <p:cNvPr id="10" name="Content Placeholder 5">
            <a:extLst>
              <a:ext uri="{FF2B5EF4-FFF2-40B4-BE49-F238E27FC236}">
                <a16:creationId xmlns:a16="http://schemas.microsoft.com/office/drawing/2014/main" id="{05334051-6894-B64C-A542-56B80A45273B}"/>
              </a:ext>
            </a:extLst>
          </p:cNvPr>
          <p:cNvSpPr txBox="1">
            <a:spLocks/>
          </p:cNvSpPr>
          <p:nvPr/>
        </p:nvSpPr>
        <p:spPr>
          <a:xfrm>
            <a:off x="8158162" y="1825625"/>
            <a:ext cx="31956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Fluscape</a:t>
            </a:r>
            <a:r>
              <a:rPr lang="en-US" dirty="0"/>
              <a:t> cohort</a:t>
            </a:r>
          </a:p>
          <a:p>
            <a:r>
              <a:rPr lang="en-US" dirty="0"/>
              <a:t>Age: 2-86 years</a:t>
            </a:r>
          </a:p>
          <a:p>
            <a:r>
              <a:rPr lang="en-US" dirty="0"/>
              <a:t>H3N2 testing</a:t>
            </a:r>
          </a:p>
          <a:p>
            <a:r>
              <a:rPr lang="en-US" dirty="0"/>
              <a:t>Used to study antibody profiles</a:t>
            </a:r>
          </a:p>
        </p:txBody>
      </p:sp>
    </p:spTree>
    <p:extLst>
      <p:ext uri="{BB962C8B-B14F-4D97-AF65-F5344CB8AC3E}">
        <p14:creationId xmlns:p14="http://schemas.microsoft.com/office/powerpoint/2010/main" val="3751797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66AC-FE3E-A148-8778-5C7B3AD3C7A1}"/>
              </a:ext>
            </a:extLst>
          </p:cNvPr>
          <p:cNvSpPr>
            <a:spLocks noGrp="1"/>
          </p:cNvSpPr>
          <p:nvPr>
            <p:ph type="title"/>
          </p:nvPr>
        </p:nvSpPr>
        <p:spPr/>
        <p:txBody>
          <a:bodyPr/>
          <a:lstStyle/>
          <a:p>
            <a:r>
              <a:rPr lang="en-US" dirty="0"/>
              <a:t>Antigenic Landscapes with Summary Path</a:t>
            </a:r>
          </a:p>
        </p:txBody>
      </p:sp>
      <p:pic>
        <p:nvPicPr>
          <p:cNvPr id="5" name="New picture">
            <a:extLst>
              <a:ext uri="{FF2B5EF4-FFF2-40B4-BE49-F238E27FC236}">
                <a16:creationId xmlns:a16="http://schemas.microsoft.com/office/drawing/2014/main" id="{A0FFD53F-A110-1143-AEEA-5A438D10EADF}"/>
              </a:ext>
            </a:extLst>
          </p:cNvPr>
          <p:cNvPicPr>
            <a:picLocks noGrp="1" noChangeAspect="1"/>
          </p:cNvPicPr>
          <p:nvPr>
            <p:ph sz="half" idx="1"/>
          </p:nvPr>
        </p:nvPicPr>
        <p:blipFill rotWithShape="1">
          <a:blip r:embed="rId2"/>
          <a:srcRect r="33147"/>
          <a:stretch/>
        </p:blipFill>
        <p:spPr>
          <a:xfrm>
            <a:off x="147301" y="1825625"/>
            <a:ext cx="6166413" cy="3406775"/>
          </a:xfrm>
          <a:prstGeom prst="rect">
            <a:avLst/>
          </a:prstGeom>
        </p:spPr>
      </p:pic>
      <p:sp>
        <p:nvSpPr>
          <p:cNvPr id="4" name="Content Placeholder 3">
            <a:extLst>
              <a:ext uri="{FF2B5EF4-FFF2-40B4-BE49-F238E27FC236}">
                <a16:creationId xmlns:a16="http://schemas.microsoft.com/office/drawing/2014/main" id="{001A6777-C567-9948-B829-1BF3E2DBE67A}"/>
              </a:ext>
            </a:extLst>
          </p:cNvPr>
          <p:cNvSpPr>
            <a:spLocks noGrp="1"/>
          </p:cNvSpPr>
          <p:nvPr>
            <p:ph sz="half" idx="2"/>
          </p:nvPr>
        </p:nvSpPr>
        <p:spPr/>
        <p:txBody>
          <a:bodyPr/>
          <a:lstStyle/>
          <a:p>
            <a:r>
              <a:rPr lang="en-US" dirty="0"/>
              <a:t>Titer pattern of an individual's serum</a:t>
            </a:r>
          </a:p>
          <a:p>
            <a:r>
              <a:rPr lang="en-US" dirty="0"/>
              <a:t>Children 9-24 months</a:t>
            </a:r>
          </a:p>
          <a:p>
            <a:r>
              <a:rPr lang="en-US" dirty="0"/>
              <a:t>H3N2 landscapes</a:t>
            </a:r>
          </a:p>
          <a:p>
            <a:r>
              <a:rPr lang="en-US" dirty="0"/>
              <a:t>Compared naïve children to naïve ferret responses</a:t>
            </a:r>
          </a:p>
        </p:txBody>
      </p:sp>
      <p:sp>
        <p:nvSpPr>
          <p:cNvPr id="6" name="TextBox 5">
            <a:extLst>
              <a:ext uri="{FF2B5EF4-FFF2-40B4-BE49-F238E27FC236}">
                <a16:creationId xmlns:a16="http://schemas.microsoft.com/office/drawing/2014/main" id="{E3622DAD-D752-6149-907B-B0DBCFE33963}"/>
              </a:ext>
            </a:extLst>
          </p:cNvPr>
          <p:cNvSpPr txBox="1"/>
          <p:nvPr/>
        </p:nvSpPr>
        <p:spPr>
          <a:xfrm>
            <a:off x="5787" y="6138932"/>
            <a:ext cx="6166413" cy="707886"/>
          </a:xfrm>
          <a:prstGeom prst="rect">
            <a:avLst/>
          </a:prstGeom>
          <a:noFill/>
        </p:spPr>
        <p:txBody>
          <a:bodyPr wrap="square" rtlCol="0">
            <a:spAutoFit/>
          </a:bodyPr>
          <a:lstStyle/>
          <a:p>
            <a:r>
              <a:rPr lang="en-US" sz="1000" dirty="0"/>
              <a:t>Judith M. Fonville, Pieter L. A. </a:t>
            </a:r>
            <a:r>
              <a:rPr lang="en-US" sz="1000" dirty="0" err="1"/>
              <a:t>Fraaij</a:t>
            </a:r>
            <a:r>
              <a:rPr lang="en-US" sz="1000" dirty="0"/>
              <a:t>, Gerrie de </a:t>
            </a:r>
            <a:r>
              <a:rPr lang="en-US" sz="1000" dirty="0" err="1"/>
              <a:t>Mutsert</a:t>
            </a:r>
            <a:r>
              <a:rPr lang="en-US" sz="1000" dirty="0"/>
              <a:t>, Samuel H. Wilks, Ruud van Beek, Ron A. M. </a:t>
            </a:r>
            <a:r>
              <a:rPr lang="en-US" sz="1000" dirty="0" err="1"/>
              <a:t>Fouchier</a:t>
            </a:r>
            <a:r>
              <a:rPr lang="en-US" sz="1000" dirty="0"/>
              <a:t>, </a:t>
            </a:r>
            <a:r>
              <a:rPr lang="en-US" sz="1000" dirty="0" err="1"/>
              <a:t>Guus</a:t>
            </a:r>
            <a:r>
              <a:rPr lang="en-US" sz="1000" dirty="0"/>
              <a:t> F. </a:t>
            </a:r>
            <a:r>
              <a:rPr lang="en-US" sz="1000" dirty="0" err="1"/>
              <a:t>Rimmelzwaan</a:t>
            </a:r>
            <a:r>
              <a:rPr lang="en-US" sz="1000" dirty="0"/>
              <a:t>, Antigenic Maps of Influenza A(H3N2) Produced With Human Antisera Obtained After Primary Infection, </a:t>
            </a:r>
            <a:r>
              <a:rPr lang="en-US" sz="1000" i="1" dirty="0"/>
              <a:t>The Journal of Infectious Diseases</a:t>
            </a:r>
            <a:r>
              <a:rPr lang="en-US" sz="1000" dirty="0"/>
              <a:t>, Volume 213, Issue 1, 1 January 2016, Pages 31–38, </a:t>
            </a:r>
            <a:r>
              <a:rPr lang="en-US" sz="1000" dirty="0">
                <a:hlinkClick r:id="rId3"/>
              </a:rPr>
              <a:t>https://doi.org/10.1093/infdis/jiv367</a:t>
            </a:r>
            <a:endParaRPr lang="en-US" sz="1000" dirty="0"/>
          </a:p>
        </p:txBody>
      </p:sp>
    </p:spTree>
    <p:extLst>
      <p:ext uri="{BB962C8B-B14F-4D97-AF65-F5344CB8AC3E}">
        <p14:creationId xmlns:p14="http://schemas.microsoft.com/office/powerpoint/2010/main" val="1848257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6780-926D-E345-82AE-DC894042161E}"/>
              </a:ext>
            </a:extLst>
          </p:cNvPr>
          <p:cNvSpPr>
            <a:spLocks noGrp="1"/>
          </p:cNvSpPr>
          <p:nvPr>
            <p:ph type="title"/>
          </p:nvPr>
        </p:nvSpPr>
        <p:spPr/>
        <p:txBody>
          <a:bodyPr/>
          <a:lstStyle/>
          <a:p>
            <a:r>
              <a:rPr lang="en-US" dirty="0"/>
              <a:t>Antigenic Landscapes with Summary Path</a:t>
            </a:r>
          </a:p>
        </p:txBody>
      </p:sp>
      <p:pic>
        <p:nvPicPr>
          <p:cNvPr id="6" name="Picture 2">
            <a:extLst>
              <a:ext uri="{FF2B5EF4-FFF2-40B4-BE49-F238E27FC236}">
                <a16:creationId xmlns:a16="http://schemas.microsoft.com/office/drawing/2014/main" id="{55CF6C2C-01FA-B94C-BFA2-C785E1DC8DF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52747" y="1346465"/>
            <a:ext cx="5350705" cy="483049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8F2A319-14DF-FE46-ABFB-0FBF8E04BC2F}"/>
              </a:ext>
            </a:extLst>
          </p:cNvPr>
          <p:cNvSpPr>
            <a:spLocks noGrp="1"/>
          </p:cNvSpPr>
          <p:nvPr>
            <p:ph sz="half" idx="2"/>
          </p:nvPr>
        </p:nvSpPr>
        <p:spPr/>
        <p:txBody>
          <a:bodyPr>
            <a:normAutofit/>
          </a:bodyPr>
          <a:lstStyle/>
          <a:p>
            <a:pPr marL="0" indent="0">
              <a:buNone/>
            </a:pPr>
            <a:r>
              <a:rPr lang="en-US" dirty="0"/>
              <a:t>Short and long term Antibody Dynamics</a:t>
            </a:r>
          </a:p>
          <a:p>
            <a:r>
              <a:rPr lang="en-US" dirty="0"/>
              <a:t>Longitudinal Human cohort from Vietnam</a:t>
            </a:r>
          </a:p>
          <a:p>
            <a:r>
              <a:rPr lang="en-US" dirty="0"/>
              <a:t>Visualization of </a:t>
            </a:r>
            <a:r>
              <a:rPr lang="en-US" dirty="0" err="1"/>
              <a:t>backboosting</a:t>
            </a:r>
            <a:endParaRPr lang="en-US" dirty="0"/>
          </a:p>
          <a:p>
            <a:r>
              <a:rPr lang="en-US" dirty="0"/>
              <a:t>H3N2 cartography</a:t>
            </a:r>
          </a:p>
          <a:p>
            <a:r>
              <a:rPr lang="en-US" dirty="0"/>
              <a:t>Identified specific years with a high probability of infection</a:t>
            </a:r>
          </a:p>
        </p:txBody>
      </p:sp>
      <p:sp>
        <p:nvSpPr>
          <p:cNvPr id="5" name="TextBox 4">
            <a:extLst>
              <a:ext uri="{FF2B5EF4-FFF2-40B4-BE49-F238E27FC236}">
                <a16:creationId xmlns:a16="http://schemas.microsoft.com/office/drawing/2014/main" id="{1A00CDFB-4254-2A4C-A1F3-14650B3C0860}"/>
              </a:ext>
            </a:extLst>
          </p:cNvPr>
          <p:cNvSpPr txBox="1"/>
          <p:nvPr/>
        </p:nvSpPr>
        <p:spPr>
          <a:xfrm>
            <a:off x="0" y="6313073"/>
            <a:ext cx="5848351" cy="553998"/>
          </a:xfrm>
          <a:prstGeom prst="rect">
            <a:avLst/>
          </a:prstGeom>
          <a:noFill/>
        </p:spPr>
        <p:txBody>
          <a:bodyPr wrap="square" rtlCol="0">
            <a:spAutoFit/>
          </a:bodyPr>
          <a:lstStyle/>
          <a:p>
            <a:r>
              <a:rPr lang="en-US" altLang="en-US" sz="1000" dirty="0"/>
              <a:t>Kucharski AJ, </a:t>
            </a:r>
            <a:r>
              <a:rPr lang="en-US" altLang="en-US" sz="1000" dirty="0" err="1"/>
              <a:t>Lessler</a:t>
            </a:r>
            <a:r>
              <a:rPr lang="en-US" altLang="en-US" sz="1000" dirty="0"/>
              <a:t> J, Cummings DAT, Riley S (2018) Timescales of influenza A/H3N2 antibody dynamics. PLOS Biology 16(8): e2004974. https://</a:t>
            </a:r>
            <a:r>
              <a:rPr lang="en-US" altLang="en-US" sz="1000" dirty="0" err="1"/>
              <a:t>doi.org</a:t>
            </a:r>
            <a:r>
              <a:rPr lang="en-US" altLang="en-US" sz="1000" dirty="0"/>
              <a:t>/10.1371/journal.pbio.2004974</a:t>
            </a:r>
          </a:p>
          <a:p>
            <a:r>
              <a:rPr lang="en-US" altLang="en-US" sz="1000" dirty="0">
                <a:hlinkClick r:id="rId3"/>
              </a:rPr>
              <a:t>https://journals.plos.org/plosbiology/article?id=10.1371/journal.pbio.2004974</a:t>
            </a:r>
            <a:endParaRPr lang="en-US" altLang="en-US" sz="1000" dirty="0"/>
          </a:p>
        </p:txBody>
      </p:sp>
    </p:spTree>
    <p:extLst>
      <p:ext uri="{BB962C8B-B14F-4D97-AF65-F5344CB8AC3E}">
        <p14:creationId xmlns:p14="http://schemas.microsoft.com/office/powerpoint/2010/main" val="320334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DCA5-4C44-B647-9F05-760E1F379261}"/>
              </a:ext>
            </a:extLst>
          </p:cNvPr>
          <p:cNvSpPr>
            <a:spLocks noGrp="1"/>
          </p:cNvSpPr>
          <p:nvPr>
            <p:ph type="title"/>
          </p:nvPr>
        </p:nvSpPr>
        <p:spPr/>
        <p:txBody>
          <a:bodyPr/>
          <a:lstStyle/>
          <a:p>
            <a:r>
              <a:rPr lang="en-US" dirty="0"/>
              <a:t>Viral Breadth Determination</a:t>
            </a:r>
          </a:p>
        </p:txBody>
      </p:sp>
      <p:sp>
        <p:nvSpPr>
          <p:cNvPr id="3" name="Content Placeholder 2">
            <a:extLst>
              <a:ext uri="{FF2B5EF4-FFF2-40B4-BE49-F238E27FC236}">
                <a16:creationId xmlns:a16="http://schemas.microsoft.com/office/drawing/2014/main" id="{03515771-8989-E64A-9A46-207E1F79FF5D}"/>
              </a:ext>
            </a:extLst>
          </p:cNvPr>
          <p:cNvSpPr>
            <a:spLocks noGrp="1"/>
          </p:cNvSpPr>
          <p:nvPr>
            <p:ph idx="1"/>
          </p:nvPr>
        </p:nvSpPr>
        <p:spPr/>
        <p:txBody>
          <a:bodyPr>
            <a:normAutofit/>
          </a:bodyPr>
          <a:lstStyle/>
          <a:p>
            <a:r>
              <a:rPr lang="en-US" dirty="0"/>
              <a:t>Conduct the correlate of protection assay against:</a:t>
            </a:r>
          </a:p>
          <a:p>
            <a:pPr lvl="1"/>
            <a:r>
              <a:rPr lang="en-US" dirty="0"/>
              <a:t>Homologous virus</a:t>
            </a:r>
          </a:p>
          <a:p>
            <a:pPr lvl="1"/>
            <a:r>
              <a:rPr lang="en-US" dirty="0"/>
              <a:t>Heterologous viruses</a:t>
            </a:r>
          </a:p>
          <a:p>
            <a:r>
              <a:rPr lang="en-US" dirty="0"/>
              <a:t>Compare results</a:t>
            </a:r>
          </a:p>
          <a:p>
            <a:endParaRPr lang="en-US" dirty="0"/>
          </a:p>
          <a:p>
            <a:r>
              <a:rPr lang="en-US" dirty="0"/>
              <a:t>How to compare the results from between different vaccine candidates to choose the one with the broadest breadth and sufficient magnitude of response?</a:t>
            </a:r>
          </a:p>
          <a:p>
            <a:r>
              <a:rPr lang="en-US" dirty="0"/>
              <a:t>How to start quantifying breadth?</a:t>
            </a:r>
          </a:p>
        </p:txBody>
      </p:sp>
    </p:spTree>
    <p:extLst>
      <p:ext uri="{BB962C8B-B14F-4D97-AF65-F5344CB8AC3E}">
        <p14:creationId xmlns:p14="http://schemas.microsoft.com/office/powerpoint/2010/main" val="1411024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8270-8C1E-E347-AF4F-CADCD5956B94}"/>
              </a:ext>
            </a:extLst>
          </p:cNvPr>
          <p:cNvSpPr>
            <a:spLocks noGrp="1"/>
          </p:cNvSpPr>
          <p:nvPr>
            <p:ph type="title"/>
          </p:nvPr>
        </p:nvSpPr>
        <p:spPr/>
        <p:txBody>
          <a:bodyPr/>
          <a:lstStyle/>
          <a:p>
            <a:r>
              <a:rPr lang="en-US" dirty="0"/>
              <a:t>Antibody Landscapes with Relative Distance</a:t>
            </a:r>
          </a:p>
        </p:txBody>
      </p:sp>
      <p:sp>
        <p:nvSpPr>
          <p:cNvPr id="14" name="Content Placeholder 13">
            <a:extLst>
              <a:ext uri="{FF2B5EF4-FFF2-40B4-BE49-F238E27FC236}">
                <a16:creationId xmlns:a16="http://schemas.microsoft.com/office/drawing/2014/main" id="{BBEF45E0-303B-F641-B13D-AD5731A3E1B8}"/>
              </a:ext>
            </a:extLst>
          </p:cNvPr>
          <p:cNvSpPr>
            <a:spLocks noGrp="1"/>
          </p:cNvSpPr>
          <p:nvPr>
            <p:ph sz="half" idx="1"/>
          </p:nvPr>
        </p:nvSpPr>
        <p:spPr>
          <a:xfrm>
            <a:off x="7498080" y="1825625"/>
            <a:ext cx="3855720" cy="4351338"/>
          </a:xfrm>
        </p:spPr>
        <p:txBody>
          <a:bodyPr>
            <a:normAutofit/>
          </a:bodyPr>
          <a:lstStyle/>
          <a:p>
            <a:r>
              <a:rPr lang="en-US" dirty="0"/>
              <a:t>Relative Antibody Landscape</a:t>
            </a:r>
          </a:p>
          <a:p>
            <a:pPr lvl="1"/>
            <a:r>
              <a:rPr lang="en-US" dirty="0"/>
              <a:t>Antigenic distance between the vaccine influenza strain and other H5 strains </a:t>
            </a:r>
          </a:p>
          <a:p>
            <a:r>
              <a:rPr lang="en-US" dirty="0"/>
              <a:t>Unclear if distance along a summary path or the Euclidean distance</a:t>
            </a:r>
          </a:p>
          <a:p>
            <a:r>
              <a:rPr lang="en-US" dirty="0" err="1"/>
              <a:t>mPlex</a:t>
            </a:r>
            <a:r>
              <a:rPr lang="en-US" dirty="0"/>
              <a:t>-Flu assay</a:t>
            </a:r>
          </a:p>
          <a:p>
            <a:r>
              <a:rPr lang="en-US" dirty="0"/>
              <a:t>H5N1</a:t>
            </a:r>
          </a:p>
          <a:p>
            <a:endParaRPr lang="en-US" dirty="0"/>
          </a:p>
        </p:txBody>
      </p:sp>
      <p:sp>
        <p:nvSpPr>
          <p:cNvPr id="4" name="TextBox 3">
            <a:extLst>
              <a:ext uri="{FF2B5EF4-FFF2-40B4-BE49-F238E27FC236}">
                <a16:creationId xmlns:a16="http://schemas.microsoft.com/office/drawing/2014/main" id="{CC2B2ADF-2242-3248-9C61-C24881773A10}"/>
              </a:ext>
            </a:extLst>
          </p:cNvPr>
          <p:cNvSpPr txBox="1"/>
          <p:nvPr/>
        </p:nvSpPr>
        <p:spPr>
          <a:xfrm>
            <a:off x="1" y="5781851"/>
            <a:ext cx="6205728" cy="707886"/>
          </a:xfrm>
          <a:prstGeom prst="rect">
            <a:avLst/>
          </a:prstGeom>
          <a:noFill/>
        </p:spPr>
        <p:txBody>
          <a:bodyPr wrap="square" rtlCol="0">
            <a:spAutoFit/>
          </a:bodyPr>
          <a:lstStyle/>
          <a:p>
            <a:r>
              <a:rPr lang="en-US" sz="1000" dirty="0"/>
              <a:t>Wang J, Li D, Perry S, </a:t>
            </a:r>
            <a:r>
              <a:rPr lang="en-US" sz="1000" dirty="0" err="1"/>
              <a:t>Hilchey</a:t>
            </a:r>
            <a:r>
              <a:rPr lang="en-US" sz="1000" dirty="0"/>
              <a:t> SP, </a:t>
            </a:r>
            <a:r>
              <a:rPr lang="en-US" sz="1000" dirty="0" err="1"/>
              <a:t>Wiltse</a:t>
            </a:r>
            <a:r>
              <a:rPr lang="en-US" sz="1000" dirty="0"/>
              <a:t> A, Treanor JJ, Sangster MY, </a:t>
            </a:r>
            <a:r>
              <a:rPr lang="en-US" sz="1000" dirty="0" err="1"/>
              <a:t>Zand</a:t>
            </a:r>
            <a:r>
              <a:rPr lang="en-US" sz="1000" dirty="0"/>
              <a:t> MS. Broadly Reactive IgG Responses to Heterologous H5 Prime-Boost Influenza Vaccination Are Shaped by Antigenic Relatedness to Priming Strains. mBio. 2021 Aug 31;12(4):e0044921. </a:t>
            </a:r>
            <a:r>
              <a:rPr lang="en-US" sz="1000" dirty="0" err="1"/>
              <a:t>doi</a:t>
            </a:r>
            <a:r>
              <a:rPr lang="en-US" sz="1000" dirty="0"/>
              <a:t>: 10.1128/mBio.00449-21. </a:t>
            </a:r>
            <a:r>
              <a:rPr lang="en-US" sz="1000" dirty="0" err="1"/>
              <a:t>Epub</a:t>
            </a:r>
            <a:r>
              <a:rPr lang="en-US" sz="1000" dirty="0"/>
              <a:t> 2021 Jul 6. PMID: 34225490; PMCID: PMC8406322.</a:t>
            </a:r>
          </a:p>
        </p:txBody>
      </p:sp>
      <p:pic>
        <p:nvPicPr>
          <p:cNvPr id="8" name="Picture 7">
            <a:extLst>
              <a:ext uri="{FF2B5EF4-FFF2-40B4-BE49-F238E27FC236}">
                <a16:creationId xmlns:a16="http://schemas.microsoft.com/office/drawing/2014/main" id="{2B0D2F46-E3EA-DF46-AC33-CEFF535CE3B4}"/>
              </a:ext>
            </a:extLst>
          </p:cNvPr>
          <p:cNvPicPr>
            <a:picLocks noChangeAspect="1"/>
          </p:cNvPicPr>
          <p:nvPr/>
        </p:nvPicPr>
        <p:blipFill>
          <a:blip r:embed="rId2"/>
          <a:stretch>
            <a:fillRect/>
          </a:stretch>
        </p:blipFill>
        <p:spPr>
          <a:xfrm>
            <a:off x="4087258" y="1842843"/>
            <a:ext cx="3060552" cy="2906368"/>
          </a:xfrm>
          <a:prstGeom prst="rect">
            <a:avLst/>
          </a:prstGeom>
        </p:spPr>
      </p:pic>
      <p:pic>
        <p:nvPicPr>
          <p:cNvPr id="10" name="Picture 9">
            <a:extLst>
              <a:ext uri="{FF2B5EF4-FFF2-40B4-BE49-F238E27FC236}">
                <a16:creationId xmlns:a16="http://schemas.microsoft.com/office/drawing/2014/main" id="{238FC364-A6C3-1B42-83B0-83F249C8B5F2}"/>
              </a:ext>
            </a:extLst>
          </p:cNvPr>
          <p:cNvPicPr>
            <a:picLocks noChangeAspect="1"/>
          </p:cNvPicPr>
          <p:nvPr/>
        </p:nvPicPr>
        <p:blipFill rotWithShape="1">
          <a:blip r:embed="rId3"/>
          <a:srcRect r="52268"/>
          <a:stretch/>
        </p:blipFill>
        <p:spPr>
          <a:xfrm>
            <a:off x="0" y="1825625"/>
            <a:ext cx="4031243" cy="3429000"/>
          </a:xfrm>
          <a:prstGeom prst="rect">
            <a:avLst/>
          </a:prstGeom>
        </p:spPr>
      </p:pic>
    </p:spTree>
    <p:extLst>
      <p:ext uri="{BB962C8B-B14F-4D97-AF65-F5344CB8AC3E}">
        <p14:creationId xmlns:p14="http://schemas.microsoft.com/office/powerpoint/2010/main" val="2061486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EB81-5E7B-8A47-8DC2-0E77968BE4D2}"/>
              </a:ext>
            </a:extLst>
          </p:cNvPr>
          <p:cNvSpPr>
            <a:spLocks noGrp="1"/>
          </p:cNvSpPr>
          <p:nvPr>
            <p:ph type="title"/>
          </p:nvPr>
        </p:nvSpPr>
        <p:spPr/>
        <p:txBody>
          <a:bodyPr/>
          <a:lstStyle/>
          <a:p>
            <a:r>
              <a:rPr lang="en-US" dirty="0"/>
              <a:t>How can antigenic cartography used for breadth?</a:t>
            </a:r>
          </a:p>
        </p:txBody>
      </p:sp>
      <p:pic>
        <p:nvPicPr>
          <p:cNvPr id="7" name="Picture 6">
            <a:extLst>
              <a:ext uri="{FF2B5EF4-FFF2-40B4-BE49-F238E27FC236}">
                <a16:creationId xmlns:a16="http://schemas.microsoft.com/office/drawing/2014/main" id="{4ACD0594-600D-1049-A6C7-524066C1BE82}"/>
              </a:ext>
            </a:extLst>
          </p:cNvPr>
          <p:cNvPicPr>
            <a:picLocks noChangeAspect="1"/>
          </p:cNvPicPr>
          <p:nvPr/>
        </p:nvPicPr>
        <p:blipFill>
          <a:blip r:embed="rId2"/>
          <a:stretch>
            <a:fillRect/>
          </a:stretch>
        </p:blipFill>
        <p:spPr>
          <a:xfrm>
            <a:off x="308820" y="1832018"/>
            <a:ext cx="5127634" cy="4030890"/>
          </a:xfrm>
          <a:prstGeom prst="rect">
            <a:avLst/>
          </a:prstGeom>
        </p:spPr>
      </p:pic>
      <p:pic>
        <p:nvPicPr>
          <p:cNvPr id="9" name="Picture 8">
            <a:extLst>
              <a:ext uri="{FF2B5EF4-FFF2-40B4-BE49-F238E27FC236}">
                <a16:creationId xmlns:a16="http://schemas.microsoft.com/office/drawing/2014/main" id="{0B4ABB88-B2E9-9F47-8C29-7CD1C18210AA}"/>
              </a:ext>
            </a:extLst>
          </p:cNvPr>
          <p:cNvPicPr>
            <a:picLocks noChangeAspect="1"/>
          </p:cNvPicPr>
          <p:nvPr/>
        </p:nvPicPr>
        <p:blipFill>
          <a:blip r:embed="rId3"/>
          <a:stretch>
            <a:fillRect/>
          </a:stretch>
        </p:blipFill>
        <p:spPr>
          <a:xfrm>
            <a:off x="5791201" y="1690688"/>
            <a:ext cx="6115426" cy="4368163"/>
          </a:xfrm>
          <a:prstGeom prst="rect">
            <a:avLst/>
          </a:prstGeom>
        </p:spPr>
      </p:pic>
    </p:spTree>
    <p:extLst>
      <p:ext uri="{BB962C8B-B14F-4D97-AF65-F5344CB8AC3E}">
        <p14:creationId xmlns:p14="http://schemas.microsoft.com/office/powerpoint/2010/main" val="294187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DAC461-ABD9-EC4D-A959-2BFE59F2B252}"/>
              </a:ext>
            </a:extLst>
          </p:cNvPr>
          <p:cNvSpPr>
            <a:spLocks noGrp="1"/>
          </p:cNvSpPr>
          <p:nvPr>
            <p:ph type="title"/>
          </p:nvPr>
        </p:nvSpPr>
        <p:spPr>
          <a:xfrm>
            <a:off x="6725622" y="323332"/>
            <a:ext cx="5172501" cy="1325563"/>
          </a:xfrm>
        </p:spPr>
        <p:txBody>
          <a:bodyPr>
            <a:normAutofit/>
          </a:bodyPr>
          <a:lstStyle/>
          <a:p>
            <a:r>
              <a:rPr lang="en-US" dirty="0"/>
              <a:t>Count the Strains</a:t>
            </a:r>
          </a:p>
        </p:txBody>
      </p:sp>
      <p:pic>
        <p:nvPicPr>
          <p:cNvPr id="12" name="Content Placeholder 4">
            <a:extLst>
              <a:ext uri="{FF2B5EF4-FFF2-40B4-BE49-F238E27FC236}">
                <a16:creationId xmlns:a16="http://schemas.microsoft.com/office/drawing/2014/main" id="{EF6EC476-AAD9-9F47-8401-1495DD423531}"/>
              </a:ext>
            </a:extLst>
          </p:cNvPr>
          <p:cNvPicPr>
            <a:picLocks noGrp="1" noChangeAspect="1"/>
          </p:cNvPicPr>
          <p:nvPr>
            <p:ph sz="half" idx="1"/>
          </p:nvPr>
        </p:nvPicPr>
        <p:blipFill rotWithShape="1">
          <a:blip r:embed="rId2"/>
          <a:srcRect l="54519" t="71727" b="5047"/>
          <a:stretch/>
        </p:blipFill>
        <p:spPr>
          <a:xfrm>
            <a:off x="-21082" y="3820644"/>
            <a:ext cx="4078732" cy="2663190"/>
          </a:xfrm>
          <a:prstGeom prst="rect">
            <a:avLst/>
          </a:prstGeom>
        </p:spPr>
      </p:pic>
      <p:sp>
        <p:nvSpPr>
          <p:cNvPr id="11" name="Content Placeholder 10">
            <a:extLst>
              <a:ext uri="{FF2B5EF4-FFF2-40B4-BE49-F238E27FC236}">
                <a16:creationId xmlns:a16="http://schemas.microsoft.com/office/drawing/2014/main" id="{09972E8E-DDC4-8346-A514-3F6BE7D59237}"/>
              </a:ext>
            </a:extLst>
          </p:cNvPr>
          <p:cNvSpPr>
            <a:spLocks noGrp="1"/>
          </p:cNvSpPr>
          <p:nvPr>
            <p:ph sz="half" idx="2"/>
          </p:nvPr>
        </p:nvSpPr>
        <p:spPr>
          <a:xfrm>
            <a:off x="6243638" y="1350979"/>
            <a:ext cx="5853112" cy="4351338"/>
          </a:xfrm>
        </p:spPr>
        <p:txBody>
          <a:bodyPr>
            <a:normAutofit/>
          </a:bodyPr>
          <a:lstStyle/>
          <a:p>
            <a:pPr marL="285750" indent="-285750">
              <a:buFont typeface="Arial" panose="020B0604020202020204" pitchFamily="34" charset="0"/>
              <a:buChar char="•"/>
            </a:pPr>
            <a:r>
              <a:rPr lang="en-US" dirty="0"/>
              <a:t>Researcher chooses the breadth panel</a:t>
            </a:r>
          </a:p>
          <a:p>
            <a:pPr marL="742950" lvl="1" indent="-285750">
              <a:buFont typeface="Arial" panose="020B0604020202020204" pitchFamily="34" charset="0"/>
              <a:buChar char="•"/>
            </a:pPr>
            <a:r>
              <a:rPr lang="en-US" dirty="0"/>
              <a:t>May not be the same strains chosen by other groups</a:t>
            </a:r>
          </a:p>
          <a:p>
            <a:r>
              <a:rPr lang="en-US" dirty="0"/>
              <a:t>Depends on the strains chosen</a:t>
            </a:r>
          </a:p>
          <a:p>
            <a:pPr lvl="1"/>
            <a:r>
              <a:rPr lang="en-US" dirty="0"/>
              <a:t>Usually selected from previously determined “antigenic clusters” or genetic clades</a:t>
            </a:r>
          </a:p>
          <a:p>
            <a:r>
              <a:rPr lang="en-US" dirty="0"/>
              <a:t>Open to bias</a:t>
            </a:r>
          </a:p>
          <a:p>
            <a:pPr lvl="1"/>
            <a:r>
              <a:rPr lang="en-US" dirty="0"/>
              <a:t>Selection bias</a:t>
            </a:r>
          </a:p>
          <a:p>
            <a:pPr lvl="1"/>
            <a:r>
              <a:rPr lang="en-US" dirty="0"/>
              <a:t>Availability (recent vs older strains)</a:t>
            </a:r>
          </a:p>
          <a:p>
            <a:endParaRPr lang="en-US" dirty="0"/>
          </a:p>
          <a:p>
            <a:endParaRPr lang="en-US" dirty="0"/>
          </a:p>
        </p:txBody>
      </p:sp>
      <p:sp>
        <p:nvSpPr>
          <p:cNvPr id="13" name="TextBox 12">
            <a:extLst>
              <a:ext uri="{FF2B5EF4-FFF2-40B4-BE49-F238E27FC236}">
                <a16:creationId xmlns:a16="http://schemas.microsoft.com/office/drawing/2014/main" id="{29B94403-0423-5640-B811-C27148F905FE}"/>
              </a:ext>
            </a:extLst>
          </p:cNvPr>
          <p:cNvSpPr txBox="1"/>
          <p:nvPr/>
        </p:nvSpPr>
        <p:spPr>
          <a:xfrm>
            <a:off x="4152900" y="5404400"/>
            <a:ext cx="8039100" cy="1169551"/>
          </a:xfrm>
          <a:prstGeom prst="rect">
            <a:avLst/>
          </a:prstGeom>
          <a:noFill/>
        </p:spPr>
        <p:txBody>
          <a:bodyPr wrap="square" rtlCol="0">
            <a:spAutoFit/>
          </a:bodyPr>
          <a:lstStyle/>
          <a:p>
            <a:r>
              <a:rPr lang="en-US" sz="1000" dirty="0"/>
              <a:t>Dugan, H. L., Guthmiller, J. J., Arevalo, P., Huang, M., Chen, Y. Q., Neu, K. E., Henry, C., Zheng, N. Y., Lan, L. Y., </a:t>
            </a:r>
            <a:r>
              <a:rPr lang="en-US" sz="1000" dirty="0" err="1"/>
              <a:t>Tepora</a:t>
            </a:r>
            <a:r>
              <a:rPr lang="en-US" sz="1000" dirty="0"/>
              <a:t>, M. E., </a:t>
            </a:r>
            <a:r>
              <a:rPr lang="en-US" sz="1000" dirty="0" err="1"/>
              <a:t>Stovicek</a:t>
            </a:r>
            <a:r>
              <a:rPr lang="en-US" sz="1000" dirty="0"/>
              <a:t>, O., </a:t>
            </a:r>
            <a:r>
              <a:rPr lang="en-US" sz="1000" dirty="0" err="1"/>
              <a:t>Bitar</a:t>
            </a:r>
            <a:r>
              <a:rPr lang="en-US" sz="1000" dirty="0"/>
              <a:t>, D., Palm, A. E., Stamper, C. T., </a:t>
            </a:r>
            <a:r>
              <a:rPr lang="en-US" sz="1000" dirty="0" err="1"/>
              <a:t>Changrob</a:t>
            </a:r>
            <a:r>
              <a:rPr lang="en-US" sz="1000" dirty="0"/>
              <a:t>, S., </a:t>
            </a:r>
            <a:r>
              <a:rPr lang="en-US" sz="1000" dirty="0" err="1"/>
              <a:t>Utset</a:t>
            </a:r>
            <a:r>
              <a:rPr lang="en-US" sz="1000" dirty="0"/>
              <a:t>, H. A., Coughlan, L., </a:t>
            </a:r>
            <a:r>
              <a:rPr lang="en-US" sz="1000" dirty="0" err="1"/>
              <a:t>Krammer</a:t>
            </a:r>
            <a:r>
              <a:rPr lang="en-US" sz="1000" dirty="0"/>
              <a:t>, F., </a:t>
            </a:r>
            <a:r>
              <a:rPr lang="en-US" sz="1000" dirty="0" err="1"/>
              <a:t>Cobey</a:t>
            </a:r>
            <a:r>
              <a:rPr lang="en-US" sz="1000" dirty="0"/>
              <a:t>, S., &amp; Wilson, P. C. (2020). Preexisting immunity shapes distinct antibody landscapes after influenza virus infection and vaccination in humans. </a:t>
            </a:r>
            <a:r>
              <a:rPr lang="en-US" sz="1000" i="1" dirty="0"/>
              <a:t>Science translational medicine</a:t>
            </a:r>
            <a:r>
              <a:rPr lang="en-US" sz="1000" dirty="0"/>
              <a:t>, </a:t>
            </a:r>
            <a:r>
              <a:rPr lang="en-US" sz="1000" i="1" dirty="0"/>
              <a:t>12</a:t>
            </a:r>
            <a:r>
              <a:rPr lang="en-US" sz="1000" dirty="0"/>
              <a:t>(573), eabd3601. </a:t>
            </a:r>
            <a:r>
              <a:rPr lang="en-US" sz="1000" dirty="0">
                <a:hlinkClick r:id="rId3"/>
              </a:rPr>
              <a:t>https://doi.org/10.1126/scitranslmed.abd3601</a:t>
            </a:r>
            <a:endParaRPr lang="en-US" sz="1000" dirty="0"/>
          </a:p>
          <a:p>
            <a:endParaRPr lang="en-US" sz="1000" dirty="0"/>
          </a:p>
          <a:p>
            <a:r>
              <a:rPr lang="en-US" sz="1000" dirty="0"/>
              <a:t>Allen, 2021. Evaluation of Next-Generation H3 Influenza Vaccines in Ferrets Pre-Immune to Historical H3N2 Viruses. 10.3389/fimmu.2021.707339 </a:t>
            </a:r>
          </a:p>
          <a:p>
            <a:endParaRPr lang="en-US" sz="1000" dirty="0"/>
          </a:p>
        </p:txBody>
      </p:sp>
      <p:pic>
        <p:nvPicPr>
          <p:cNvPr id="6" name="Picture 5">
            <a:extLst>
              <a:ext uri="{FF2B5EF4-FFF2-40B4-BE49-F238E27FC236}">
                <a16:creationId xmlns:a16="http://schemas.microsoft.com/office/drawing/2014/main" id="{316AA57E-71B2-9A4C-A4C2-F22E0CBD1688}"/>
              </a:ext>
            </a:extLst>
          </p:cNvPr>
          <p:cNvPicPr>
            <a:picLocks noChangeAspect="1"/>
          </p:cNvPicPr>
          <p:nvPr/>
        </p:nvPicPr>
        <p:blipFill>
          <a:blip r:embed="rId4"/>
          <a:stretch>
            <a:fillRect/>
          </a:stretch>
        </p:blipFill>
        <p:spPr>
          <a:xfrm>
            <a:off x="1" y="791529"/>
            <a:ext cx="5466378" cy="2500711"/>
          </a:xfrm>
          <a:prstGeom prst="rect">
            <a:avLst/>
          </a:prstGeom>
        </p:spPr>
      </p:pic>
      <p:sp>
        <p:nvSpPr>
          <p:cNvPr id="7" name="TextBox 6">
            <a:extLst>
              <a:ext uri="{FF2B5EF4-FFF2-40B4-BE49-F238E27FC236}">
                <a16:creationId xmlns:a16="http://schemas.microsoft.com/office/drawing/2014/main" id="{7BA949F2-A946-C54B-B212-036A1A01FE54}"/>
              </a:ext>
            </a:extLst>
          </p:cNvPr>
          <p:cNvSpPr txBox="1"/>
          <p:nvPr/>
        </p:nvSpPr>
        <p:spPr>
          <a:xfrm>
            <a:off x="0" y="483752"/>
            <a:ext cx="5322239" cy="307777"/>
          </a:xfrm>
          <a:prstGeom prst="rect">
            <a:avLst/>
          </a:prstGeom>
          <a:noFill/>
        </p:spPr>
        <p:txBody>
          <a:bodyPr wrap="square" rtlCol="0">
            <a:spAutoFit/>
          </a:bodyPr>
          <a:lstStyle/>
          <a:p>
            <a:r>
              <a:rPr lang="en-US" sz="1400" u="sng" dirty="0"/>
              <a:t>HAI results of preimmune vaccine sera tested against H3N2 virus panel</a:t>
            </a:r>
          </a:p>
        </p:txBody>
      </p:sp>
    </p:spTree>
    <p:extLst>
      <p:ext uri="{BB962C8B-B14F-4D97-AF65-F5344CB8AC3E}">
        <p14:creationId xmlns:p14="http://schemas.microsoft.com/office/powerpoint/2010/main" val="136011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0D239-CCC7-7344-9FCB-511C276D3CF5}"/>
              </a:ext>
            </a:extLst>
          </p:cNvPr>
          <p:cNvSpPr>
            <a:spLocks noGrp="1"/>
          </p:cNvSpPr>
          <p:nvPr>
            <p:ph type="title"/>
          </p:nvPr>
        </p:nvSpPr>
        <p:spPr/>
        <p:txBody>
          <a:bodyPr>
            <a:normAutofit/>
          </a:bodyPr>
          <a:lstStyle/>
          <a:p>
            <a:r>
              <a:rPr lang="en-US" dirty="0"/>
              <a:t>How to quantify the differences between strains?</a:t>
            </a:r>
          </a:p>
        </p:txBody>
      </p:sp>
      <p:sp>
        <p:nvSpPr>
          <p:cNvPr id="6" name="Content Placeholder 5">
            <a:extLst>
              <a:ext uri="{FF2B5EF4-FFF2-40B4-BE49-F238E27FC236}">
                <a16:creationId xmlns:a16="http://schemas.microsoft.com/office/drawing/2014/main" id="{FC2F00FD-7CF6-F046-8D59-7F7C53D7D739}"/>
              </a:ext>
            </a:extLst>
          </p:cNvPr>
          <p:cNvSpPr>
            <a:spLocks noGrp="1"/>
          </p:cNvSpPr>
          <p:nvPr>
            <p:ph idx="1"/>
          </p:nvPr>
        </p:nvSpPr>
        <p:spPr>
          <a:xfrm>
            <a:off x="2592924" y="2006018"/>
            <a:ext cx="8760875" cy="3811715"/>
          </a:xfrm>
        </p:spPr>
        <p:txBody>
          <a:bodyPr>
            <a:normAutofit/>
          </a:bodyPr>
          <a:lstStyle/>
          <a:p>
            <a:r>
              <a:rPr lang="en-US" dirty="0"/>
              <a:t>Year of isolation</a:t>
            </a:r>
          </a:p>
          <a:p>
            <a:pPr lvl="1"/>
            <a:r>
              <a:rPr lang="en-US" dirty="0"/>
              <a:t>Not representative of antigenic relatedness</a:t>
            </a:r>
          </a:p>
          <a:p>
            <a:pPr lvl="1"/>
            <a:r>
              <a:rPr lang="en-US" dirty="0"/>
              <a:t>Glycosylation/mutations and Antigenic shifts</a:t>
            </a:r>
          </a:p>
          <a:p>
            <a:r>
              <a:rPr lang="en-US" dirty="0"/>
              <a:t>Genetic differences </a:t>
            </a:r>
          </a:p>
          <a:p>
            <a:pPr lvl="1"/>
            <a:r>
              <a:rPr lang="en-US" dirty="0"/>
              <a:t>Genetic cluster do not always match antigenic clusters</a:t>
            </a:r>
          </a:p>
          <a:p>
            <a:pPr lvl="1"/>
            <a:r>
              <a:rPr lang="en-US" dirty="0"/>
              <a:t>Methods are becoming more refined</a:t>
            </a:r>
          </a:p>
          <a:p>
            <a:r>
              <a:rPr lang="en-US" dirty="0"/>
              <a:t>Antigenic cartography</a:t>
            </a:r>
          </a:p>
          <a:p>
            <a:pPr lvl="1"/>
            <a:r>
              <a:rPr lang="en-US" dirty="0"/>
              <a:t>Multidimensional scaling analysis of antibody responses to a distance value</a:t>
            </a:r>
          </a:p>
          <a:p>
            <a:endParaRPr lang="en-US" dirty="0"/>
          </a:p>
        </p:txBody>
      </p:sp>
    </p:spTree>
    <p:extLst>
      <p:ext uri="{BB962C8B-B14F-4D97-AF65-F5344CB8AC3E}">
        <p14:creationId xmlns:p14="http://schemas.microsoft.com/office/powerpoint/2010/main" val="68069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23B7-CCFD-2F4F-A428-AD9C77CA5B24}"/>
              </a:ext>
            </a:extLst>
          </p:cNvPr>
          <p:cNvSpPr>
            <a:spLocks noGrp="1"/>
          </p:cNvSpPr>
          <p:nvPr>
            <p:ph type="title"/>
          </p:nvPr>
        </p:nvSpPr>
        <p:spPr/>
        <p:txBody>
          <a:bodyPr/>
          <a:lstStyle/>
          <a:p>
            <a:r>
              <a:rPr lang="en-US" dirty="0"/>
              <a:t>Year of Isolation</a:t>
            </a:r>
          </a:p>
        </p:txBody>
      </p:sp>
      <p:sp>
        <p:nvSpPr>
          <p:cNvPr id="6" name="Content Placeholder 5">
            <a:extLst>
              <a:ext uri="{FF2B5EF4-FFF2-40B4-BE49-F238E27FC236}">
                <a16:creationId xmlns:a16="http://schemas.microsoft.com/office/drawing/2014/main" id="{FF4F41D6-5E08-4947-800B-5830892AD327}"/>
              </a:ext>
            </a:extLst>
          </p:cNvPr>
          <p:cNvSpPr>
            <a:spLocks noGrp="1"/>
          </p:cNvSpPr>
          <p:nvPr>
            <p:ph sz="half" idx="2"/>
          </p:nvPr>
        </p:nvSpPr>
        <p:spPr>
          <a:xfrm>
            <a:off x="6527409" y="1961254"/>
            <a:ext cx="5378039" cy="4351338"/>
          </a:xfrm>
        </p:spPr>
        <p:txBody>
          <a:bodyPr>
            <a:normAutofit/>
          </a:bodyPr>
          <a:lstStyle/>
          <a:p>
            <a:r>
              <a:rPr lang="en-US" dirty="0"/>
              <a:t>Virus’ year of isolation</a:t>
            </a:r>
          </a:p>
          <a:p>
            <a:r>
              <a:rPr lang="en-US" dirty="0"/>
              <a:t>Relative to beginning of pandemic era or relative to a certain vaccine strain</a:t>
            </a:r>
          </a:p>
          <a:p>
            <a:pPr lvl="1"/>
            <a:r>
              <a:rPr lang="en-US" dirty="0"/>
              <a:t>Bris/07 to CA/09</a:t>
            </a:r>
          </a:p>
          <a:p>
            <a:pPr lvl="2"/>
            <a:r>
              <a:rPr lang="en-US" dirty="0"/>
              <a:t>2 year pairwise distance</a:t>
            </a:r>
          </a:p>
          <a:p>
            <a:r>
              <a:rPr lang="en-US" dirty="0"/>
              <a:t>Does not account for changes in:</a:t>
            </a:r>
          </a:p>
          <a:p>
            <a:pPr lvl="1"/>
            <a:r>
              <a:rPr lang="en-US" dirty="0"/>
              <a:t>Rate of antigenic drift</a:t>
            </a:r>
          </a:p>
          <a:p>
            <a:pPr lvl="1"/>
            <a:r>
              <a:rPr lang="en-US" dirty="0"/>
              <a:t>Antigenic shifts</a:t>
            </a:r>
          </a:p>
        </p:txBody>
      </p:sp>
      <p:sp>
        <p:nvSpPr>
          <p:cNvPr id="5" name="TextBox 4">
            <a:extLst>
              <a:ext uri="{FF2B5EF4-FFF2-40B4-BE49-F238E27FC236}">
                <a16:creationId xmlns:a16="http://schemas.microsoft.com/office/drawing/2014/main" id="{22766CE5-7D97-9D4F-A262-F1E38389BF5F}"/>
              </a:ext>
            </a:extLst>
          </p:cNvPr>
          <p:cNvSpPr txBox="1"/>
          <p:nvPr/>
        </p:nvSpPr>
        <p:spPr>
          <a:xfrm>
            <a:off x="192767" y="5951459"/>
            <a:ext cx="6428935" cy="1061829"/>
          </a:xfrm>
          <a:prstGeom prst="rect">
            <a:avLst/>
          </a:prstGeom>
          <a:solidFill>
            <a:srgbClr val="CFE2E7">
              <a:alpha val="60000"/>
            </a:srgbClr>
          </a:solidFill>
        </p:spPr>
        <p:txBody>
          <a:bodyPr wrap="square" rtlCol="0">
            <a:spAutoFit/>
          </a:bodyPr>
          <a:lstStyle/>
          <a:p>
            <a:r>
              <a:rPr lang="en-US" sz="900" dirty="0"/>
              <a:t>Hinojosa M, Shepard SS, Chung JR, et al. Impact of Immune Priming, Vaccination, and Infection on Influenza A(H3N2) Antibody Landscapes in Children. </a:t>
            </a:r>
            <a:r>
              <a:rPr lang="en-US" sz="900" i="1" dirty="0"/>
              <a:t>J Infect Dis</a:t>
            </a:r>
            <a:r>
              <a:rPr lang="en-US" sz="900" dirty="0"/>
              <a:t>. 2021;224(3):469-480. doi:10.1093/</a:t>
            </a:r>
            <a:r>
              <a:rPr lang="en-US" sz="900" dirty="0" err="1"/>
              <a:t>infdis</a:t>
            </a:r>
            <a:r>
              <a:rPr lang="en-US" sz="900" dirty="0"/>
              <a:t>/jiaa665</a:t>
            </a:r>
          </a:p>
          <a:p>
            <a:endParaRPr lang="en-US" sz="900" dirty="0"/>
          </a:p>
          <a:p>
            <a:r>
              <a:rPr lang="en-US" sz="900" dirty="0"/>
              <a:t>Yang B, </a:t>
            </a:r>
            <a:r>
              <a:rPr lang="en-US" sz="900" dirty="0" err="1"/>
              <a:t>Lessler</a:t>
            </a:r>
            <a:r>
              <a:rPr lang="en-US" sz="900" dirty="0"/>
              <a:t> J, Zhu H, Jiang CQ, Read JM, Hay JA, et al. (2020) Life course exposures continually shape antibody profiles and risk of seroconversion to influenza. </a:t>
            </a:r>
            <a:r>
              <a:rPr lang="en-US" sz="900" dirty="0" err="1"/>
              <a:t>PLoS</a:t>
            </a:r>
            <a:r>
              <a:rPr lang="en-US" sz="900" dirty="0"/>
              <a:t> </a:t>
            </a:r>
            <a:r>
              <a:rPr lang="en-US" sz="900" dirty="0" err="1"/>
              <a:t>Pathog</a:t>
            </a:r>
            <a:r>
              <a:rPr lang="en-US" sz="900" dirty="0"/>
              <a:t> 16(7): e1008635. https://</a:t>
            </a:r>
            <a:r>
              <a:rPr lang="en-US" sz="900" dirty="0" err="1"/>
              <a:t>doi.org</a:t>
            </a:r>
            <a:r>
              <a:rPr lang="en-US" sz="900" dirty="0"/>
              <a:t>/10.1371/journal.ppat.1008635</a:t>
            </a:r>
          </a:p>
          <a:p>
            <a:endParaRPr lang="en-US" sz="900" dirty="0"/>
          </a:p>
        </p:txBody>
      </p:sp>
      <p:pic>
        <p:nvPicPr>
          <p:cNvPr id="9" name="Content Placeholder 6">
            <a:extLst>
              <a:ext uri="{FF2B5EF4-FFF2-40B4-BE49-F238E27FC236}">
                <a16:creationId xmlns:a16="http://schemas.microsoft.com/office/drawing/2014/main" id="{CC769596-0D66-5F4D-8F30-B2B62398E699}"/>
              </a:ext>
            </a:extLst>
          </p:cNvPr>
          <p:cNvPicPr>
            <a:picLocks noGrp="1" noChangeAspect="1"/>
          </p:cNvPicPr>
          <p:nvPr>
            <p:ph sz="half" idx="1"/>
          </p:nvPr>
        </p:nvPicPr>
        <p:blipFill>
          <a:blip r:embed="rId2"/>
          <a:stretch>
            <a:fillRect/>
          </a:stretch>
        </p:blipFill>
        <p:spPr>
          <a:xfrm>
            <a:off x="478680" y="1762227"/>
            <a:ext cx="4986239" cy="4132978"/>
          </a:xfrm>
          <a:prstGeom prst="rect">
            <a:avLst/>
          </a:prstGeom>
        </p:spPr>
      </p:pic>
    </p:spTree>
    <p:extLst>
      <p:ext uri="{BB962C8B-B14F-4D97-AF65-F5344CB8AC3E}">
        <p14:creationId xmlns:p14="http://schemas.microsoft.com/office/powerpoint/2010/main" val="56726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69DB-4C3A-0844-842B-2A2783C36434}"/>
              </a:ext>
            </a:extLst>
          </p:cNvPr>
          <p:cNvSpPr>
            <a:spLocks noGrp="1"/>
          </p:cNvSpPr>
          <p:nvPr>
            <p:ph type="title"/>
          </p:nvPr>
        </p:nvSpPr>
        <p:spPr/>
        <p:txBody>
          <a:bodyPr/>
          <a:lstStyle/>
          <a:p>
            <a:r>
              <a:rPr lang="en-US" dirty="0"/>
              <a:t>Genetic Differences</a:t>
            </a:r>
          </a:p>
        </p:txBody>
      </p:sp>
      <p:sp>
        <p:nvSpPr>
          <p:cNvPr id="6" name="Content Placeholder 5">
            <a:extLst>
              <a:ext uri="{FF2B5EF4-FFF2-40B4-BE49-F238E27FC236}">
                <a16:creationId xmlns:a16="http://schemas.microsoft.com/office/drawing/2014/main" id="{DC4C0811-D135-6D4B-BD6D-E671203A0C40}"/>
              </a:ext>
            </a:extLst>
          </p:cNvPr>
          <p:cNvSpPr>
            <a:spLocks noGrp="1"/>
          </p:cNvSpPr>
          <p:nvPr>
            <p:ph sz="half" idx="2"/>
          </p:nvPr>
        </p:nvSpPr>
        <p:spPr>
          <a:xfrm>
            <a:off x="6096000" y="2278966"/>
            <a:ext cx="5181600" cy="3625854"/>
          </a:xfrm>
        </p:spPr>
        <p:txBody>
          <a:bodyPr>
            <a:normAutofit fontScale="92500" lnSpcReduction="20000"/>
          </a:bodyPr>
          <a:lstStyle/>
          <a:p>
            <a:r>
              <a:rPr lang="en-US" dirty="0"/>
              <a:t>Distance value incorporates genetic information</a:t>
            </a:r>
          </a:p>
          <a:p>
            <a:r>
              <a:rPr lang="en-US" dirty="0"/>
              <a:t>P-Epitope includes information specifically related to the antigenic sites of the protein, not the full protein sequence</a:t>
            </a:r>
          </a:p>
          <a:p>
            <a:pPr lvl="1"/>
            <a:r>
              <a:rPr lang="en-US" dirty="0"/>
              <a:t>~5 antigenic sites</a:t>
            </a:r>
          </a:p>
          <a:p>
            <a:pPr lvl="1"/>
            <a:r>
              <a:rPr lang="en-US" dirty="0"/>
              <a:t>Determine the proportion of differences in each site (p-epitope)</a:t>
            </a:r>
          </a:p>
          <a:p>
            <a:pPr lvl="1"/>
            <a:r>
              <a:rPr lang="en-US" dirty="0"/>
              <a:t>Max proportion = p-dominant epitope value</a:t>
            </a:r>
          </a:p>
          <a:p>
            <a:r>
              <a:rPr lang="en-US" dirty="0"/>
              <a:t>Genetic clusters do not always match antigenic clusters</a:t>
            </a:r>
          </a:p>
          <a:p>
            <a:pPr lvl="1"/>
            <a:r>
              <a:rPr lang="en-US" dirty="0"/>
              <a:t>1 Amino acid residue mutation can shift the antigenic recognition</a:t>
            </a:r>
          </a:p>
        </p:txBody>
      </p:sp>
      <p:pic>
        <p:nvPicPr>
          <p:cNvPr id="2050" name="Picture 2">
            <a:extLst>
              <a:ext uri="{FF2B5EF4-FFF2-40B4-BE49-F238E27FC236}">
                <a16:creationId xmlns:a16="http://schemas.microsoft.com/office/drawing/2014/main" id="{A8099E61-CF24-A041-B0B4-8454CDB4E3D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07845" y="1573378"/>
            <a:ext cx="2700997" cy="279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5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69DB-4C3A-0844-842B-2A2783C36434}"/>
              </a:ext>
            </a:extLst>
          </p:cNvPr>
          <p:cNvSpPr>
            <a:spLocks noGrp="1"/>
          </p:cNvSpPr>
          <p:nvPr>
            <p:ph type="title"/>
          </p:nvPr>
        </p:nvSpPr>
        <p:spPr/>
        <p:txBody>
          <a:bodyPr/>
          <a:lstStyle/>
          <a:p>
            <a:r>
              <a:rPr lang="en-US" dirty="0"/>
              <a:t>Genetic Differences</a:t>
            </a:r>
          </a:p>
        </p:txBody>
      </p:sp>
      <p:sp>
        <p:nvSpPr>
          <p:cNvPr id="6" name="Content Placeholder 5">
            <a:extLst>
              <a:ext uri="{FF2B5EF4-FFF2-40B4-BE49-F238E27FC236}">
                <a16:creationId xmlns:a16="http://schemas.microsoft.com/office/drawing/2014/main" id="{DC4C0811-D135-6D4B-BD6D-E671203A0C40}"/>
              </a:ext>
            </a:extLst>
          </p:cNvPr>
          <p:cNvSpPr>
            <a:spLocks noGrp="1"/>
          </p:cNvSpPr>
          <p:nvPr>
            <p:ph sz="half" idx="2"/>
          </p:nvPr>
        </p:nvSpPr>
        <p:spPr>
          <a:xfrm>
            <a:off x="6096000" y="2278966"/>
            <a:ext cx="5181600" cy="3625854"/>
          </a:xfrm>
        </p:spPr>
        <p:txBody>
          <a:bodyPr>
            <a:normAutofit fontScale="92500" lnSpcReduction="20000"/>
          </a:bodyPr>
          <a:lstStyle/>
          <a:p>
            <a:r>
              <a:rPr lang="en-US" dirty="0"/>
              <a:t>Distance value incorporates genetic information</a:t>
            </a:r>
          </a:p>
          <a:p>
            <a:r>
              <a:rPr lang="en-US" dirty="0"/>
              <a:t>P-Epitope includes information specifically related to the antigenic sites of the protein, not the full protein sequence</a:t>
            </a:r>
          </a:p>
          <a:p>
            <a:pPr lvl="1"/>
            <a:r>
              <a:rPr lang="en-US" dirty="0"/>
              <a:t>~5 antigenic sites</a:t>
            </a:r>
          </a:p>
          <a:p>
            <a:pPr lvl="1"/>
            <a:r>
              <a:rPr lang="en-US" dirty="0"/>
              <a:t>Determine the proportion of differences in each site (p-epitope)</a:t>
            </a:r>
          </a:p>
          <a:p>
            <a:pPr lvl="1"/>
            <a:r>
              <a:rPr lang="en-US" dirty="0"/>
              <a:t>Max proportion = p-dominant epitope value</a:t>
            </a:r>
          </a:p>
          <a:p>
            <a:r>
              <a:rPr lang="en-US" dirty="0"/>
              <a:t>Genetic clusters do not always match antigenic clusters</a:t>
            </a:r>
          </a:p>
          <a:p>
            <a:pPr lvl="1"/>
            <a:r>
              <a:rPr lang="en-US" dirty="0"/>
              <a:t>1 Amino acid residue mutation can shift the antigenic recognition</a:t>
            </a:r>
          </a:p>
        </p:txBody>
      </p:sp>
      <p:pic>
        <p:nvPicPr>
          <p:cNvPr id="2050" name="Picture 2">
            <a:extLst>
              <a:ext uri="{FF2B5EF4-FFF2-40B4-BE49-F238E27FC236}">
                <a16:creationId xmlns:a16="http://schemas.microsoft.com/office/drawing/2014/main" id="{A8099E61-CF24-A041-B0B4-8454CDB4E3D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07845" y="1573378"/>
            <a:ext cx="2700997" cy="27963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961F9925-9B82-B847-B63D-3A9FB877754B}"/>
              </a:ext>
            </a:extLst>
          </p:cNvPr>
          <p:cNvPicPr>
            <a:picLocks noChangeAspect="1"/>
          </p:cNvPicPr>
          <p:nvPr/>
        </p:nvPicPr>
        <p:blipFill>
          <a:blip r:embed="rId3"/>
          <a:stretch>
            <a:fillRect/>
          </a:stretch>
        </p:blipFill>
        <p:spPr>
          <a:xfrm>
            <a:off x="413630" y="4657448"/>
            <a:ext cx="5390423" cy="2101736"/>
          </a:xfrm>
          <a:prstGeom prst="rect">
            <a:avLst/>
          </a:prstGeom>
        </p:spPr>
      </p:pic>
    </p:spTree>
    <p:extLst>
      <p:ext uri="{BB962C8B-B14F-4D97-AF65-F5344CB8AC3E}">
        <p14:creationId xmlns:p14="http://schemas.microsoft.com/office/powerpoint/2010/main" val="4943862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{49BEB8AD-353D-3944-9D58-41B8512CF40C}tf10001069</Template>
  <TotalTime>14448</TotalTime>
  <Words>2567</Words>
  <Application>Microsoft Office PowerPoint</Application>
  <PresentationFormat>Widescreen</PresentationFormat>
  <Paragraphs>305</Paragraphs>
  <Slides>41</Slides>
  <Notes>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Wisp</vt:lpstr>
      <vt:lpstr>Quantifying the Breadth of Vaccine Responses</vt:lpstr>
      <vt:lpstr>Next Generation of Influenza Vaccines</vt:lpstr>
      <vt:lpstr>Efficacy of Vaccine Candidates</vt:lpstr>
      <vt:lpstr>Viral Breadth Determination</vt:lpstr>
      <vt:lpstr>Count the Strains</vt:lpstr>
      <vt:lpstr>How to quantify the differences between strains?</vt:lpstr>
      <vt:lpstr>Year of Isolation</vt:lpstr>
      <vt:lpstr>Genetic Differences</vt:lpstr>
      <vt:lpstr>Genetic Differences</vt:lpstr>
      <vt:lpstr>Genetic Differences</vt:lpstr>
      <vt:lpstr>Antigenic Cartography</vt:lpstr>
      <vt:lpstr>Antigenic Cartography</vt:lpstr>
      <vt:lpstr>H3N2 Antigenic Maps with preimmune human sera</vt:lpstr>
      <vt:lpstr>Relative Euclidean distances to vaccine strain</vt:lpstr>
      <vt:lpstr>Comparison of relative distance to vaccine viruses pre and post vaccination</vt:lpstr>
      <vt:lpstr>Example of Different Measures for an Individual</vt:lpstr>
      <vt:lpstr>Visualization of Distances and Vaccine Response</vt:lpstr>
      <vt:lpstr>Normalization of Distances</vt:lpstr>
      <vt:lpstr>Comparison of Pre/Post Titer </vt:lpstr>
      <vt:lpstr>Single component vaccines elicit cross-lineage responses</vt:lpstr>
      <vt:lpstr>Comparing measures of SD recipients</vt:lpstr>
      <vt:lpstr>Comparison of Titer Increases</vt:lpstr>
      <vt:lpstr>Titer Increases of 2019 Season</vt:lpstr>
      <vt:lpstr>Titer Increase SD VS HD has similar results</vt:lpstr>
      <vt:lpstr>Conclusions and Next steps</vt:lpstr>
      <vt:lpstr>Extra slides</vt:lpstr>
      <vt:lpstr>Pre/Post Titers SD VS HD</vt:lpstr>
      <vt:lpstr>PowerPoint Presentation</vt:lpstr>
      <vt:lpstr>PowerPoint Presentation</vt:lpstr>
      <vt:lpstr>Landscapes include antigenic distance information</vt:lpstr>
      <vt:lpstr>Antigenic Landscape profiles</vt:lpstr>
      <vt:lpstr>Metrics of Antibody Profiles</vt:lpstr>
      <vt:lpstr>Summary</vt:lpstr>
      <vt:lpstr>Overall: Antigenic Distances</vt:lpstr>
      <vt:lpstr>Discussion</vt:lpstr>
      <vt:lpstr>Antigenic Landscapes without Distances</vt:lpstr>
      <vt:lpstr>Antigenic Landscapes without Distances</vt:lpstr>
      <vt:lpstr>Antigenic Landscapes with Summary Path</vt:lpstr>
      <vt:lpstr>Antigenic Landscapes with Summary Path</vt:lpstr>
      <vt:lpstr>Antibody Landscapes with Relative Distance</vt:lpstr>
      <vt:lpstr>How can antigenic cartography used for breadth?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the Breadth of Vaccine Responses</dc:title>
  <dc:creator>Amanda Lee Skarlupka</dc:creator>
  <cp:lastModifiedBy>Amanda Lee Skarlupka</cp:lastModifiedBy>
  <cp:revision>20</cp:revision>
  <dcterms:created xsi:type="dcterms:W3CDTF">2021-10-01T19:41:52Z</dcterms:created>
  <dcterms:modified xsi:type="dcterms:W3CDTF">2023-08-26T19:41:38Z</dcterms:modified>
</cp:coreProperties>
</file>